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0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2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506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4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732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0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17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1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1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1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0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7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8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8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7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77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035" y="1084490"/>
            <a:ext cx="8791575" cy="5281475"/>
          </a:xfrm>
        </p:spPr>
        <p:txBody>
          <a:bodyPr>
            <a:normAutofit/>
          </a:bodyPr>
          <a:lstStyle/>
          <a:p>
            <a:pPr algn="ctr"/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تا جهان بود از </a:t>
            </a:r>
            <a:r>
              <a:rPr lang="fa-IR" sz="3200" i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سرِ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دانش فراز</a:t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کس نبود از راز دانش بی نیاز</a:t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مردمان </a:t>
            </a:r>
            <a:r>
              <a:rPr lang="fa-IR" sz="3200" i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بِخرد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اندر هر زمان</a:t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رازِ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دانش را به هر گونه زبان</a:t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گِرد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کردند و گرامی داشتند</a:t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تا به سنگ اندر همی </a:t>
            </a:r>
            <a:r>
              <a:rPr lang="fa-IR" sz="3200" i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بنگاشتند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/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دانش اندر دل </a:t>
            </a:r>
            <a:r>
              <a:rPr lang="fa-IR" sz="3200" i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چراغِ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روشن است</a:t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وز همه بد بر </a:t>
            </a:r>
            <a:r>
              <a:rPr lang="fa-IR" sz="3200" i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تنِ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تو جوش است</a:t>
            </a:r>
            <a:b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3200" i="1" dirty="0">
                <a:solidFill>
                  <a:srgbClr val="FFFF00"/>
                </a:solidFill>
                <a:cs typeface="B Nazanin" panose="00000400000000000000" pitchFamily="2" charset="-78"/>
              </a:rPr>
              <a:t>	</a:t>
            </a:r>
            <a:r>
              <a:rPr lang="fa-IR" sz="3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				</a:t>
            </a:r>
            <a:r>
              <a:rPr lang="fa-IR" sz="2200" i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رودکی</a:t>
            </a:r>
            <a:endParaRPr lang="fa-IR" sz="2200" i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30555" y="0"/>
            <a:ext cx="10531113" cy="862149"/>
            <a:chOff x="1660886" y="390254"/>
            <a:chExt cx="10531113" cy="862149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660886" y="390254"/>
              <a:ext cx="10164537" cy="8621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1" eaLnBrk="1" latinLnBrk="0" hangingPunct="1">
                <a:lnSpc>
                  <a:spcPct val="120000"/>
                </a:lnSpc>
                <a:spcBef>
                  <a:spcPts val="1000"/>
                </a:spcBef>
                <a:buSzPct val="125000"/>
                <a:buFont typeface="Arial" panose="020B0604020202020204" pitchFamily="34" charset="0"/>
                <a:buNone/>
                <a:defRPr sz="2000" kern="1200" cap="all" baseline="0">
                  <a:solidFill>
                    <a:schemeClr val="tx2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4572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9144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8288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2860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fa-IR" b="1" dirty="0" smtClean="0">
                  <a:cs typeface="B Nazanin" panose="00000400000000000000" pitchFamily="2" charset="-78"/>
                </a:rPr>
                <a:t>گرامیداشت روز معلم</a:t>
              </a:r>
            </a:p>
            <a:p>
              <a:pPr algn="ctr">
                <a:spcBef>
                  <a:spcPts val="0"/>
                </a:spcBef>
              </a:pPr>
              <a:r>
                <a:rPr lang="fa-IR" b="1" dirty="0" smtClean="0">
                  <a:cs typeface="B Nazanin" panose="00000400000000000000" pitchFamily="2" charset="-78"/>
                </a:rPr>
                <a:t>اردیبهشت ماه 1400</a:t>
              </a:r>
              <a:endParaRPr lang="fa-IR" b="1" dirty="0">
                <a:cs typeface="B Nazanin" panose="00000400000000000000" pitchFamily="2" charset="-78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4352" y="390254"/>
              <a:ext cx="507647" cy="6068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928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77" y="1139203"/>
            <a:ext cx="11129552" cy="5655125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جان </a:t>
            </a:r>
            <a:r>
              <a:rPr lang="fa-IR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نیکسن</a:t>
            </a:r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در کتاب          </a:t>
            </a:r>
            <a:r>
              <a:rPr lang="fa-IR" dirty="0" smtClean="0">
                <a:solidFill>
                  <a:srgbClr val="FFFF00"/>
                </a:solidFill>
              </a:rPr>
              <a:t>“</a:t>
            </a:r>
            <a:r>
              <a:rPr lang="en-US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+mj-cs"/>
              </a:rPr>
              <a:t>Toward the virtuous university; the moral bases of academic practice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+mj-cs"/>
              </a:rPr>
              <a:t>"</a:t>
            </a:r>
          </a:p>
          <a:p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نام بردن از چهار فضیلت بنیادین به عنوان مبانی اخلاقی کار </a:t>
            </a:r>
            <a:r>
              <a:rPr lang="fa-IR" sz="200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دانِشگاهی</a:t>
            </a:r>
            <a:endParaRPr lang="fa-IR" sz="2000" dirty="0" smtClean="0">
              <a:solidFill>
                <a:srgbClr val="FFFF00"/>
              </a:solidFill>
              <a:latin typeface="Book Antiqua" panose="02040602050305030304" pitchFamily="18" charset="0"/>
              <a:cs typeface="B Nazanin" panose="00000400000000000000" pitchFamily="2" charset="-78"/>
            </a:endParaRPr>
          </a:p>
          <a:p>
            <a:r>
              <a:rPr lang="fa-IR" sz="2000" dirty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... در ادامه و در کنار هر یک از این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فضیلتها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، ذکر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خصلتهایی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دیگر: </a:t>
            </a:r>
            <a:endParaRPr lang="fa-IR" sz="2000" dirty="0" smtClean="0">
              <a:solidFill>
                <a:srgbClr val="FFFF00"/>
              </a:solidFill>
              <a:latin typeface="Book Antiqua" panose="02040602050305030304" pitchFamily="18" charset="0"/>
              <a:cs typeface="B Nazanin" panose="00000400000000000000" pitchFamily="2" charset="-78"/>
            </a:endParaRPr>
          </a:p>
          <a:p>
            <a:pPr lvl="1"/>
            <a:r>
              <a:rPr lang="fa-IR" sz="18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صداقت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: دقت، خلوص.</a:t>
            </a:r>
          </a:p>
          <a:p>
            <a:pPr lvl="1"/>
            <a:r>
              <a:rPr lang="fa-IR" sz="18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احترام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: توجه، درستکاری.</a:t>
            </a:r>
          </a:p>
          <a:p>
            <a:pPr lvl="1"/>
            <a:r>
              <a:rPr lang="fa-IR" sz="18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اصالت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: شجاعت، شفقت.</a:t>
            </a:r>
          </a:p>
          <a:p>
            <a:pPr lvl="1"/>
            <a:r>
              <a:rPr lang="fa-IR" sz="18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بزرگ منشی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: خود آئینی، دغدغه.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از نظر او و در </a:t>
            </a:r>
            <a:r>
              <a:rPr lang="fa-IR" sz="22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چهارچوبی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کلی، مشروعیت، مقبولیت و قابل </a:t>
            </a:r>
            <a:r>
              <a:rPr lang="fa-IR" sz="2200" dirty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دفاع 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بودن فعالیتهای سه گانه در دانشگاه:</a:t>
            </a:r>
          </a:p>
          <a:p>
            <a:pPr lvl="1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آموزش</a:t>
            </a:r>
          </a:p>
          <a:p>
            <a:pPr lvl="1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پژوهش و تحقیق</a:t>
            </a:r>
          </a:p>
          <a:p>
            <a:pPr lvl="1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همکاری دانشگاهی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پیروی کامل از این </a:t>
            </a:r>
            <a:r>
              <a:rPr lang="fa-IR" sz="22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فضلیتها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.</a:t>
            </a:r>
          </a:p>
          <a:p>
            <a:r>
              <a:rPr lang="fa-IR" sz="2200" dirty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...اما همچنان چالش اصلی 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در نهاد دانشگاه، </a:t>
            </a:r>
            <a:r>
              <a:rPr lang="fa-IR" sz="2200" b="1" dirty="0" smtClean="0">
                <a:solidFill>
                  <a:srgbClr val="00B0F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میزان تمایل پایدار به فضیلت ها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. 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مشغول </a:t>
            </a:r>
            <a:r>
              <a:rPr lang="fa-IR" sz="22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نگهداشتن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ذهن های بیشمار 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حداقل در صحنه عمل. </a:t>
            </a:r>
            <a:endParaRPr lang="fa-IR" sz="2200" dirty="0">
              <a:solidFill>
                <a:srgbClr val="FFFF00"/>
              </a:solidFill>
              <a:latin typeface="Book Antiqua" panose="02040602050305030304" pitchFamily="18" charset="0"/>
              <a:cs typeface="B Nazanin" panose="00000400000000000000" pitchFamily="2" charset="-78"/>
            </a:endParaRPr>
          </a:p>
          <a:p>
            <a:endParaRPr lang="fa-IR" sz="2200" dirty="0" smtClean="0">
              <a:solidFill>
                <a:srgbClr val="FFFF00"/>
              </a:solidFill>
              <a:latin typeface="Book Antiqua" panose="02040602050305030304" pitchFamily="18" charset="0"/>
              <a:cs typeface="B Nazanin" panose="00000400000000000000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7707" y="6804"/>
            <a:ext cx="10539822" cy="707299"/>
            <a:chOff x="1652177" y="294186"/>
            <a:chExt cx="10539822" cy="862149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1652177" y="294186"/>
              <a:ext cx="10164537" cy="8621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0" indent="0" algn="l" defTabSz="914400" rtl="1" eaLnBrk="1" latinLnBrk="0" hangingPunct="1">
                <a:lnSpc>
                  <a:spcPct val="120000"/>
                </a:lnSpc>
                <a:spcBef>
                  <a:spcPts val="1000"/>
                </a:spcBef>
                <a:buSzPct val="125000"/>
                <a:buFont typeface="Arial" panose="020B0604020202020204" pitchFamily="34" charset="0"/>
                <a:buNone/>
                <a:defRPr sz="2000" kern="1200" cap="all" baseline="0">
                  <a:solidFill>
                    <a:schemeClr val="tx2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4572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9144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8288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effectLst>
                    <a:outerShdw blurRad="152400" dist="38100" dir="2700000" algn="tl">
                      <a:srgbClr val="000000">
                        <a:alpha val="36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2860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1" eaLnBrk="1" latinLnBrk="0" hangingPunct="1">
                <a:lnSpc>
                  <a:spcPct val="120000"/>
                </a:lnSpc>
                <a:spcBef>
                  <a:spcPts val="500"/>
                </a:spcBef>
                <a:buSzPct val="125000"/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fa-IR" b="1" dirty="0" smtClean="0">
                  <a:cs typeface="B Nazanin" panose="00000400000000000000" pitchFamily="2" charset="-78"/>
                </a:rPr>
                <a:t>گرامیداشت روز معلم</a:t>
              </a:r>
            </a:p>
            <a:p>
              <a:pPr algn="ctr">
                <a:spcBef>
                  <a:spcPts val="0"/>
                </a:spcBef>
              </a:pPr>
              <a:r>
                <a:rPr lang="fa-IR" b="1" dirty="0" smtClean="0">
                  <a:cs typeface="B Nazanin" panose="00000400000000000000" pitchFamily="2" charset="-78"/>
                </a:rPr>
                <a:t>ماه اردیبهشت 1400</a:t>
              </a:r>
              <a:endParaRPr lang="fa-IR" b="1" dirty="0">
                <a:cs typeface="B Nazanin" panose="00000400000000000000" pitchFamily="2" charset="-78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4352" y="390254"/>
              <a:ext cx="507647" cy="76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432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277707" y="6804"/>
            <a:ext cx="10164537" cy="707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fa-IR" b="1" dirty="0" smtClean="0">
                <a:cs typeface="B Nazanin" panose="00000400000000000000" pitchFamily="2" charset="-78"/>
              </a:rPr>
              <a:t>گرامیداشت روز معلم</a:t>
            </a:r>
          </a:p>
          <a:p>
            <a:pPr algn="ctr">
              <a:spcBef>
                <a:spcPts val="0"/>
              </a:spcBef>
            </a:pPr>
            <a:r>
              <a:rPr lang="fa-IR" b="1" dirty="0" smtClean="0">
                <a:cs typeface="B Nazanin" panose="00000400000000000000" pitchFamily="2" charset="-78"/>
              </a:rPr>
              <a:t>ماه اردیبهشت 1400</a:t>
            </a:r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882" y="85617"/>
            <a:ext cx="507647" cy="62848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0891" y="1139203"/>
            <a:ext cx="11216638" cy="5655125"/>
          </a:xfrm>
        </p:spPr>
        <p:txBody>
          <a:bodyPr>
            <a:normAutofit lnSpcReduction="10000"/>
          </a:bodyPr>
          <a:lstStyle/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بخشی از مشکل ناشی از نحوه بیان و تعریف مفاهیم آرمانی مستتر در </a:t>
            </a:r>
            <a:r>
              <a:rPr lang="fa-IR" sz="22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فضیلتها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:</a:t>
            </a:r>
          </a:p>
          <a:p>
            <a:pPr lvl="1"/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دقت چیست؟ درستکاری کدام است، شجاعت در علم چه مقوله ایی است، به چه چیزی دغدغه گفته میشود؟ 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چالشی مانا حتی در اندیشه های فکری پیشرو در عرصه دانشگاه و البته عمیقتر در سایرین.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چه باید کرد؟ امکان جستجوی راهی به یک معنا ساده تر برای رسیدن به مقصود نهایی (دانشگاه آراسته به </a:t>
            </a:r>
            <a:r>
              <a:rPr lang="fa-IR" sz="22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فضیلتهای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اخلاقی).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با این مقدمه و به مصداق تعبیر </a:t>
            </a:r>
            <a:r>
              <a:rPr lang="fa-IR" sz="2200" b="1" dirty="0" smtClean="0">
                <a:solidFill>
                  <a:srgbClr val="00B0F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"تشبیه معقول به محسوس"</a:t>
            </a:r>
            <a:r>
              <a:rPr lang="fa-IR" sz="2200" dirty="0" smtClean="0">
                <a:solidFill>
                  <a:srgbClr val="00B0F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ادامه بحث با یک مثال هندسی ساده: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آشنایی همگان با واژه عمود </a:t>
            </a:r>
            <a:r>
              <a:rPr lang="fa-IR" sz="22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منصف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، از ریشه نصف و برآمدن مفاهیم بلندی از آن همچون </a:t>
            </a:r>
            <a:r>
              <a:rPr lang="fa-IR" sz="22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انصاف داشتن.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شاید </a:t>
            </a:r>
            <a:r>
              <a:rPr lang="fa-IR" sz="2200" b="1" dirty="0" err="1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منصف</a:t>
            </a:r>
            <a:r>
              <a:rPr lang="fa-IR" sz="2200" b="1" dirty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بودن</a:t>
            </a:r>
            <a:r>
              <a:rPr lang="fa-IR" sz="2200" dirty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قدم اول در راه رسیدن به قله دانشگاه دارای فضیلت.</a:t>
            </a:r>
          </a:p>
          <a:p>
            <a:r>
              <a:rPr lang="fa-IR" sz="22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در این حالت دارا بودن نگاهی دو سویه:</a:t>
            </a:r>
          </a:p>
          <a:p>
            <a:pPr lvl="1"/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نگاه به سرمایه های مادی و معنوی ملی و در کنار آن نگاه به آنچه از بیرون میتوان آموخت.</a:t>
            </a:r>
          </a:p>
          <a:p>
            <a:pPr lvl="2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اهمیت حافظ و سنایی و سعدی و مولانا و بهار و فروزانفر، عالمان عرصه علم تجربی در کشور همراه با توجه به </a:t>
            </a:r>
            <a:r>
              <a:rPr lang="fa-IR" sz="18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موتزارت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و کانت و حتی هیچکاک.</a:t>
            </a:r>
          </a:p>
          <a:p>
            <a:pPr lvl="2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نیمی از نگاه به شریعت و نیم دیگر به انسانیت (فرمود: یا در خلقت با تو برابرند یا در دین با تو برادر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).</a:t>
            </a:r>
          </a:p>
          <a:p>
            <a:pPr lvl="2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انجام تفکر (فکر </a:t>
            </a:r>
            <a:r>
              <a:rPr lang="fa-IR" sz="18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بصورت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مستقل) و در کنار آن استفاده از اندیشه و فکر دیگران.</a:t>
            </a:r>
            <a:endParaRPr lang="fa-IR" sz="1800" dirty="0" smtClean="0">
              <a:solidFill>
                <a:srgbClr val="FFFF00"/>
              </a:solidFill>
              <a:latin typeface="Book Antiqua" panose="02040602050305030304" pitchFamily="18" charset="0"/>
              <a:cs typeface="B Nazanin" panose="00000400000000000000" pitchFamily="2" charset="-78"/>
            </a:endParaRPr>
          </a:p>
          <a:p>
            <a:pPr lvl="2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فدا نکردن و به قربانگاه </a:t>
            </a:r>
            <a:r>
              <a:rPr lang="fa-IR" sz="18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نبردن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آموزش به پای پژوهش و گاهی بر عکس. </a:t>
            </a:r>
          </a:p>
          <a:p>
            <a:pPr lvl="2"/>
            <a:endParaRPr lang="fa-IR" sz="1800" dirty="0" smtClean="0">
              <a:solidFill>
                <a:srgbClr val="FFFF00"/>
              </a:solidFill>
              <a:latin typeface="Book Antiqua" panose="0204060205030503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965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5035" y="947605"/>
            <a:ext cx="10964092" cy="5655125"/>
          </a:xfrm>
        </p:spPr>
        <p:txBody>
          <a:bodyPr>
            <a:normAutofit lnSpcReduction="10000"/>
          </a:bodyPr>
          <a:lstStyle/>
          <a:p>
            <a:pPr lvl="2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داشتن نگاه برابر به کار و بطالت! (آنچنان که </a:t>
            </a:r>
            <a:r>
              <a:rPr lang="fa-IR" sz="18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راسل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در </a:t>
            </a:r>
            <a:r>
              <a:rPr lang="fa-IR" sz="1800" b="1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ستایش آن 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سخنها گفت و آلن </a:t>
            </a:r>
            <a:r>
              <a:rPr lang="fa-IR" sz="18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وایتمن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نام کتابش را </a:t>
            </a:r>
            <a:r>
              <a:rPr lang="fa-IR" sz="1800" b="1" u="sng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"در ستایش اتلاف وقت" </a:t>
            </a:r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نهاد. </a:t>
            </a:r>
          </a:p>
          <a:p>
            <a:pPr lvl="2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برای دیگری آن را بخواهد که برای خود میخواهد. </a:t>
            </a:r>
          </a:p>
          <a:p>
            <a:pPr lvl="2"/>
            <a:r>
              <a:rPr lang="fa-IR" sz="18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سهم مساوی دین و دنیا در حیات انسانی.</a:t>
            </a:r>
          </a:p>
          <a:p>
            <a:r>
              <a:rPr lang="fa-IR" sz="2200" b="1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شگفتا:</a:t>
            </a:r>
          </a:p>
          <a:p>
            <a:pPr lvl="1"/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کم رنگ و کم رنگ تر شدن آنکه چون عمود در میانه نشسته، تا حل </a:t>
            </a:r>
            <a:r>
              <a:rPr lang="fa-IR" sz="200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شدن گاه کامل در 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دو نیمه:</a:t>
            </a:r>
          </a:p>
          <a:p>
            <a:pPr marL="457200" lvl="1" indent="0" algn="ctr">
              <a:buNone/>
            </a:pP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گفتم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زکجایی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تو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تَسخَر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زد و گفت ای جان</a:t>
            </a:r>
          </a:p>
          <a:p>
            <a:pPr marL="457200" lvl="1" indent="0" algn="ctr">
              <a:buNone/>
            </a:pP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نیمیم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ز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تُرکستان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نیمیم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زفُرغانه</a:t>
            </a:r>
            <a:endParaRPr lang="fa-IR" sz="2000" dirty="0" smtClean="0">
              <a:solidFill>
                <a:srgbClr val="FFFF00"/>
              </a:solidFill>
              <a:latin typeface="Book Antiqua" panose="02040602050305030304" pitchFamily="18" charset="0"/>
              <a:cs typeface="B Nazanin" panose="00000400000000000000" pitchFamily="2" charset="-78"/>
            </a:endParaRPr>
          </a:p>
          <a:p>
            <a:pPr marL="457200" lvl="1" indent="0" algn="ctr">
              <a:buNone/>
            </a:pP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نیمیم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زآب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و گل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نیمیم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زجان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و دل</a:t>
            </a:r>
          </a:p>
          <a:p>
            <a:pPr marL="457200" lvl="1" indent="0" algn="ctr">
              <a:buNone/>
            </a:pP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نیمیم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لب دریا نیمی همه دردانه</a:t>
            </a:r>
          </a:p>
          <a:p>
            <a:pPr marL="457200" lvl="1" indent="0" algn="just">
              <a:buNone/>
            </a:pPr>
            <a:r>
              <a:rPr lang="fa-IR" sz="2000" b="1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شاید شنیده </a:t>
            </a:r>
            <a:r>
              <a:rPr lang="fa-IR" sz="2000" b="1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اید</a:t>
            </a:r>
            <a:r>
              <a:rPr lang="fa-IR" sz="2000" b="1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:</a:t>
            </a:r>
          </a:p>
          <a:p>
            <a:pPr marL="457200" lvl="1" indent="0" algn="just">
              <a:buNone/>
            </a:pP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راز و رمز پدیدار شدن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تمامیتِ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انسان، </a:t>
            </a:r>
            <a:r>
              <a:rPr lang="fa-IR" sz="2000" b="1" dirty="0" err="1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نادیدن</a:t>
            </a:r>
            <a:r>
              <a:rPr lang="fa-IR" sz="20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خود 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است. برای همه چیز شدن باید تا سر حد هیچ شدن </a:t>
            </a:r>
            <a:r>
              <a:rPr lang="fa-IR" sz="20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صعود 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کرد. </a:t>
            </a:r>
          </a:p>
          <a:p>
            <a:pPr marL="457200" lvl="1" indent="0" algn="just">
              <a:buNone/>
            </a:pP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بزرگترین </a:t>
            </a:r>
            <a:r>
              <a:rPr lang="fa-IR" sz="2000" b="1" dirty="0" smtClean="0">
                <a:solidFill>
                  <a:srgbClr val="0070C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حضور، غایب شدن 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است. </a:t>
            </a:r>
          </a:p>
          <a:p>
            <a:pPr marL="457200" lvl="1" indent="0" algn="just">
              <a:buNone/>
            </a:pP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...</a:t>
            </a:r>
          </a:p>
          <a:p>
            <a:pPr marL="457200" lvl="1" indent="0" algn="just">
              <a:buNone/>
            </a:pP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راهی که با آن به </a:t>
            </a:r>
            <a:r>
              <a:rPr lang="fa-IR" sz="2000" dirty="0" err="1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فضیلتها</a:t>
            </a:r>
            <a:r>
              <a:rPr lang="fa-IR" sz="2000" dirty="0" smtClean="0">
                <a:solidFill>
                  <a:srgbClr val="FFFF00"/>
                </a:solidFill>
                <a:latin typeface="Book Antiqua" panose="02040602050305030304" pitchFamily="18" charset="0"/>
                <a:cs typeface="B Nazanin" panose="00000400000000000000" pitchFamily="2" charset="-78"/>
              </a:rPr>
              <a:t> می توان رسید.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77707" y="6804"/>
            <a:ext cx="10164537" cy="707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fa-IR" b="1" dirty="0" smtClean="0">
                <a:cs typeface="B Nazanin" panose="00000400000000000000" pitchFamily="2" charset="-78"/>
              </a:rPr>
              <a:t>گرامیداشت روز معلم</a:t>
            </a:r>
          </a:p>
          <a:p>
            <a:pPr algn="ctr">
              <a:spcBef>
                <a:spcPts val="0"/>
              </a:spcBef>
            </a:pPr>
            <a:r>
              <a:rPr lang="fa-IR" b="1" dirty="0" smtClean="0">
                <a:cs typeface="B Nazanin" panose="00000400000000000000" pitchFamily="2" charset="-78"/>
              </a:rPr>
              <a:t>ماه اردیبهشت 1400</a:t>
            </a:r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882" y="85617"/>
            <a:ext cx="507647" cy="62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563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Book Antiqua</vt:lpstr>
      <vt:lpstr>Century Gothic</vt:lpstr>
      <vt:lpstr>Tahoma</vt:lpstr>
      <vt:lpstr>Wingdings 3</vt:lpstr>
      <vt:lpstr>Wisp</vt:lpstr>
      <vt:lpstr>تا جهان بود از سرِ دانش فراز کس نبود از راز دانش بی نیاز مردمان بِخرد اندر هر زمان رازِ دانش را به هر گونه زبان گِرد کردند و گرامی داشتند تا به سنگ اندر همی بنگاشتند دانش اندر دل چراغِ روشن است وز همه بد بر تنِ تو جوش است      رودکی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 جهان بود از سرِ دانش فراز کس نبود از راز دانش بی نیاز مردمان بِخرد اندر هر زمان رازِ دانش را به هر گونه زبان گِرد کردند و گرامی داشتند تا به سنگ اندر همی بنگاشتند دانش اندر دل چراغِ روشن است وز همه بد بر تنِ تو جوش است      رودکی</dc:title>
  <dc:creator>Windows User</dc:creator>
  <cp:lastModifiedBy>Windows User</cp:lastModifiedBy>
  <cp:revision>14</cp:revision>
  <dcterms:created xsi:type="dcterms:W3CDTF">2021-04-30T10:19:16Z</dcterms:created>
  <dcterms:modified xsi:type="dcterms:W3CDTF">2021-04-30T12:05:26Z</dcterms:modified>
</cp:coreProperties>
</file>