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8E6500-AF78-44B8-A404-9BAD1615995D}" type="datetimeFigureOut">
              <a:rPr lang="fa-IR" smtClean="0"/>
              <a:t>28/01/1442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4C2CC7-6D51-49BF-A797-F80030200D0F}" type="slidenum">
              <a:rPr lang="fa-IR" smtClean="0"/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8305800" cy="1143000"/>
          </a:xfrm>
        </p:spPr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مهدی کدیور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شهریور ماه 1399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24744"/>
            <a:ext cx="8856984" cy="1981200"/>
          </a:xfrm>
        </p:spPr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کارگاه</a:t>
            </a:r>
            <a:r>
              <a:rPr lang="en-US" b="1" dirty="0" smtClean="0">
                <a:cs typeface="B Nazanin" panose="00000400000000000000" pitchFamily="2" charset="-78"/>
              </a:rPr>
              <a:t/>
            </a:r>
            <a:br>
              <a:rPr lang="en-US" b="1" dirty="0" smtClean="0">
                <a:cs typeface="B Nazanin" panose="00000400000000000000" pitchFamily="2" charset="-78"/>
              </a:rPr>
            </a:br>
            <a:r>
              <a:rPr lang="fa-IR" b="1" dirty="0" smtClean="0">
                <a:cs typeface="B Nazanin" panose="00000400000000000000" pitchFamily="2" charset="-78"/>
              </a:rPr>
              <a:t>توسعه صلاحیت‌های حرفه‌ای تدریس</a:t>
            </a:r>
            <a:endParaRPr lang="fa-IR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046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96" y="620688"/>
            <a:ext cx="8712968" cy="504056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مقدمه: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56320"/>
          </a:xfrm>
        </p:spPr>
        <p:txBody>
          <a:bodyPr>
            <a:normAutofit/>
          </a:bodyPr>
          <a:lstStyle/>
          <a:p>
            <a:pPr algn="ctr" rtl="0"/>
            <a:r>
              <a:rPr lang="fa-IR" sz="3200" b="1" dirty="0" smtClean="0">
                <a:cs typeface="B Nazanin" panose="00000400000000000000" pitchFamily="2" charset="-78"/>
              </a:rPr>
              <a:t>کارگاه توسعه صلاحیت‌های حرفه‌ای تدریس</a:t>
            </a:r>
            <a:endParaRPr lang="fa-IR" sz="32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07504" y="980728"/>
            <a:ext cx="8712968" cy="60932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a-IR" dirty="0" smtClean="0">
                <a:cs typeface="B Nazanin" panose="00000400000000000000" pitchFamily="2" charset="-78"/>
              </a:rPr>
              <a:t>تعریف کلاسیک دانشگاه:</a:t>
            </a:r>
          </a:p>
          <a:p>
            <a:pPr lvl="2"/>
            <a:r>
              <a:rPr lang="fa-IR" sz="1900" dirty="0" smtClean="0">
                <a:cs typeface="B Nazanin" panose="00000400000000000000" pitchFamily="2" charset="-78"/>
              </a:rPr>
              <a:t>اجتماع اساتید و تلامیذ (</a:t>
            </a:r>
            <a:r>
              <a:rPr lang="en-US" sz="1900" dirty="0" err="1" smtClean="0"/>
              <a:t>universitas</a:t>
            </a:r>
            <a:r>
              <a:rPr lang="en-US" sz="1900" dirty="0" smtClean="0"/>
              <a:t> </a:t>
            </a:r>
            <a:r>
              <a:rPr lang="en-US" sz="1900" dirty="0" err="1" smtClean="0"/>
              <a:t>magistrorum</a:t>
            </a:r>
            <a:r>
              <a:rPr lang="en-US" sz="1900" dirty="0" smtClean="0"/>
              <a:t> </a:t>
            </a:r>
            <a:r>
              <a:rPr lang="en-US" sz="1900" dirty="0" err="1" smtClean="0"/>
              <a:t>scholarium</a:t>
            </a:r>
            <a:r>
              <a:rPr lang="fa-IR" sz="1900" dirty="0" smtClean="0"/>
              <a:t>)</a:t>
            </a:r>
          </a:p>
          <a:p>
            <a:pPr lvl="3"/>
            <a:r>
              <a:rPr lang="fa-IR" dirty="0" smtClean="0">
                <a:cs typeface="B Nazanin" panose="00000400000000000000" pitchFamily="2" charset="-78"/>
              </a:rPr>
              <a:t>با قدمتی 800 ساله در اروپا.</a:t>
            </a:r>
          </a:p>
          <a:p>
            <a:pPr lvl="2"/>
            <a:r>
              <a:rPr lang="fa-IR" sz="1900" dirty="0" smtClean="0">
                <a:cs typeface="B Nazanin" panose="00000400000000000000" pitchFamily="2" charset="-78"/>
              </a:rPr>
              <a:t>محلی برای اندیشیدن به نیازهای حال،آینده نزدیک و حتی آینده دور.</a:t>
            </a:r>
          </a:p>
          <a:p>
            <a:pPr lvl="2"/>
            <a:r>
              <a:rPr lang="fa-IR" sz="1900" dirty="0" smtClean="0">
                <a:cs typeface="B Nazanin" panose="00000400000000000000" pitchFamily="2" charset="-78"/>
              </a:rPr>
              <a:t>جایگاهی جهت فراهم نمودن امکان بروز استعدادهای نهفته انسانی.</a:t>
            </a:r>
          </a:p>
          <a:p>
            <a:pPr lvl="2"/>
            <a:r>
              <a:rPr lang="fa-IR" sz="1900" dirty="0" smtClean="0">
                <a:cs typeface="B Nazanin" panose="00000400000000000000" pitchFamily="2" charset="-78"/>
              </a:rPr>
              <a:t>آموزش و تدریس در سطح عالی.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35699" y="3140968"/>
            <a:ext cx="8712968" cy="60932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a-IR" dirty="0" smtClean="0">
                <a:cs typeface="B Nazanin" panose="00000400000000000000" pitchFamily="2" charset="-78"/>
              </a:rPr>
              <a:t>تعریف پست مدرن دانشگاه: </a:t>
            </a:r>
          </a:p>
          <a:p>
            <a:pPr lvl="2"/>
            <a:r>
              <a:rPr lang="fa-IR" sz="1900" dirty="0" smtClean="0">
                <a:cs typeface="B Nazanin" panose="00000400000000000000" pitchFamily="2" charset="-78"/>
              </a:rPr>
              <a:t>جایگاهی برای آموزش و تدریس آکادمیک، مطالعه علم و هنر، آمادگی برای پذیرش یک حرفه و مهارت.</a:t>
            </a:r>
          </a:p>
          <a:p>
            <a:pPr lvl="2"/>
            <a:r>
              <a:rPr lang="fa-IR" sz="1900" dirty="0" smtClean="0">
                <a:cs typeface="B Nazanin" panose="00000400000000000000" pitchFamily="2" charset="-78"/>
              </a:rPr>
              <a:t>محلی برای بروز حیات فرهنگی خلاقانه، کمک به رشد ابعاد مختلف انسانی، ایجاد زمینه برای شکل گیری شخصیت کاریزماتیک.</a:t>
            </a:r>
          </a:p>
          <a:p>
            <a:pPr lvl="2"/>
            <a:r>
              <a:rPr lang="fa-IR" sz="1900" dirty="0" smtClean="0">
                <a:cs typeface="B Nazanin" panose="00000400000000000000" pitchFamily="2" charset="-78"/>
              </a:rPr>
              <a:t>عرصه پژوهش های علمی، مطالعه بنیادین برای رسیدن به پیشرفت در دانش، نکته سنجی، باریک بینی، ایجاد قدرت استنتاج.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07504" y="5273419"/>
            <a:ext cx="8712968" cy="60932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a-IR" dirty="0" smtClean="0">
                <a:cs typeface="B Nazanin" panose="00000400000000000000" pitchFamily="2" charset="-78"/>
              </a:rPr>
              <a:t>قرار گرفتن پژوهش در ذیل و ادامه منطقی آموزش.</a:t>
            </a:r>
          </a:p>
          <a:p>
            <a:pPr lvl="2"/>
            <a:r>
              <a:rPr lang="fa-IR" sz="1900" dirty="0" smtClean="0">
                <a:cs typeface="B Nazanin" panose="00000400000000000000" pitchFamily="2" charset="-78"/>
              </a:rPr>
              <a:t>پژوهش خود فرایندی آموختنی است. </a:t>
            </a: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با پذیرش هر یک از تعاریف، لحاظ نمودن آموزش و تدریس به عنوان ابزار کلیدی.</a:t>
            </a:r>
          </a:p>
        </p:txBody>
      </p:sp>
    </p:spTree>
    <p:extLst>
      <p:ext uri="{BB962C8B-B14F-4D97-AF65-F5344CB8AC3E}">
        <p14:creationId xmlns:p14="http://schemas.microsoft.com/office/powerpoint/2010/main" val="17683430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04056"/>
          </a:xfrm>
        </p:spPr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مفهوم تدریس:</a:t>
            </a: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کارگاه توسعه </a:t>
            </a:r>
            <a:r>
              <a:rPr lang="fa-IR" sz="3200" b="1" dirty="0" smtClean="0">
                <a:cs typeface="B Nazanin" panose="00000400000000000000" pitchFamily="2" charset="-78"/>
              </a:rPr>
              <a:t>صلاحیت‌های حرفه‌ای </a:t>
            </a:r>
            <a:r>
              <a:rPr lang="fa-IR" sz="3200" b="1" dirty="0">
                <a:cs typeface="B Nazanin" panose="00000400000000000000" pitchFamily="2" charset="-78"/>
              </a:rPr>
              <a:t>تدریس</a:t>
            </a:r>
            <a:endParaRPr lang="fa-IR" sz="32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333263"/>
            <a:ext cx="8229600" cy="15916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a-IR" dirty="0" smtClean="0">
                <a:cs typeface="B Nazanin" panose="00000400000000000000" pitchFamily="2" charset="-78"/>
              </a:rPr>
              <a:t>تعریف مدرن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انتقال مجموعه ایی از </a:t>
            </a:r>
            <a:r>
              <a:rPr lang="fa-IR" dirty="0" smtClean="0">
                <a:cs typeface="B Nazanin" panose="00000400000000000000" pitchFamily="2" charset="-78"/>
              </a:rPr>
              <a:t>مهارته</a:t>
            </a:r>
            <a:r>
              <a:rPr lang="fa-IR" dirty="0">
                <a:cs typeface="B Nazanin" panose="00000400000000000000" pitchFamily="2" charset="-78"/>
              </a:rPr>
              <a:t>ا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و اطلاعات منجر به یادگیری.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باز تولید مداوم مهارت نوسط استاد.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رویکرد منفعل شاگرد و دانشجو، وضعیتی ایستا.</a:t>
            </a: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2852936"/>
            <a:ext cx="8229600" cy="434652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a-IR" dirty="0" smtClean="0">
                <a:cs typeface="B Nazanin" panose="00000400000000000000" pitchFamily="2" charset="-78"/>
              </a:rPr>
              <a:t>تعریف پست مدرن: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فعالیتی ابداعی، خلاقانه و هنری.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تبدیل فرایند انتقال اطلاعات به فرایند تسهیل یادگیری.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وسیله ایی برای تحقق فرهیختگی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ایجاد ابعاد خلاقیتی و حتی تخیلی برای برانگیختن حساسیتها.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نوعی هنر تا تکنولوژی</a:t>
            </a:r>
          </a:p>
          <a:p>
            <a:pPr lvl="3"/>
            <a:r>
              <a:rPr lang="fa-IR" dirty="0" smtClean="0">
                <a:cs typeface="B Nazanin" panose="00000400000000000000" pitchFamily="2" charset="-78"/>
              </a:rPr>
              <a:t>مانند موسیقیدانی برجسته که بیان و تفاسیر شخصی خود را در یک قطعه دخالت میدهد.</a:t>
            </a:r>
          </a:p>
          <a:p>
            <a:pPr lvl="4"/>
            <a:r>
              <a:rPr lang="fa-IR" dirty="0" smtClean="0">
                <a:cs typeface="B Nazanin" panose="00000400000000000000" pitchFamily="2" charset="-78"/>
              </a:rPr>
              <a:t>بی شباهت به نوازنده سطح پائین که همواره یک ملودی را می نوازد.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1913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936104"/>
          </a:xfrm>
        </p:spPr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توافق همگانی بر ضرورت نگاه به دانشگاه با تعریفی پست مدرن به منظور امکان رسیدن به اهداف عالیه.</a:t>
            </a:r>
          </a:p>
          <a:p>
            <a:pPr lvl="2"/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کارگاه توسعه </a:t>
            </a:r>
            <a:r>
              <a:rPr lang="fa-IR" sz="3200" b="1" dirty="0" smtClean="0">
                <a:cs typeface="B Nazanin" panose="00000400000000000000" pitchFamily="2" charset="-78"/>
              </a:rPr>
              <a:t>صلاحیت‌های حرفه‌ای </a:t>
            </a:r>
            <a:r>
              <a:rPr lang="fa-IR" sz="3200" b="1" dirty="0">
                <a:cs typeface="B Nazanin" panose="00000400000000000000" pitchFamily="2" charset="-78"/>
              </a:rPr>
              <a:t>تدریس</a:t>
            </a:r>
            <a:endParaRPr lang="fa-IR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12568"/>
            <a:ext cx="1533466" cy="1916832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07504" y="1628800"/>
            <a:ext cx="8928992" cy="59766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a-IR" dirty="0" smtClean="0">
                <a:cs typeface="B Nazanin" panose="00000400000000000000" pitchFamily="2" charset="-78"/>
              </a:rPr>
              <a:t>ملزومات نیل به اهداف مورد نظر دانشگاه پست مدرن: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القاء فضیلت علم آوری و ایجاد اشتیاق و انگیزه برای کسب آن به عنوان نقطه مقابل جهل و نادانی و نکبت.</a:t>
            </a:r>
          </a:p>
          <a:p>
            <a:pPr lvl="3"/>
            <a:r>
              <a:rPr lang="fa-IR" dirty="0" smtClean="0">
                <a:cs typeface="B Nazanin" panose="00000400000000000000" pitchFamily="2" charset="-78"/>
              </a:rPr>
              <a:t>تا جهان بود از سر آدم فراز		کس نبود از راز دانش بی نیاز</a:t>
            </a:r>
          </a:p>
          <a:p>
            <a:pPr lvl="3"/>
            <a:r>
              <a:rPr lang="fa-IR" dirty="0" smtClean="0">
                <a:cs typeface="B Nazanin" panose="00000400000000000000" pitchFamily="2" charset="-78"/>
              </a:rPr>
              <a:t>مردمان بخرد اندر هر زمان		راز دانش را به هر گونه زبان</a:t>
            </a:r>
          </a:p>
          <a:p>
            <a:pPr lvl="3"/>
            <a:r>
              <a:rPr lang="fa-IR" dirty="0" smtClean="0">
                <a:cs typeface="B Nazanin" panose="00000400000000000000" pitchFamily="2" charset="-78"/>
              </a:rPr>
              <a:t>گرد کردند و گرامی داشتند		تا به سنگ اندر همی بنگاشتند</a:t>
            </a:r>
          </a:p>
          <a:p>
            <a:pPr lvl="3"/>
            <a:r>
              <a:rPr lang="fa-IR" dirty="0" smtClean="0">
                <a:cs typeface="B Nazanin" panose="00000400000000000000" pitchFamily="2" charset="-78"/>
              </a:rPr>
              <a:t>دانش اندر دل چراغ روشن است		وز همه بد بر تن تو جوشن است</a:t>
            </a:r>
          </a:p>
          <a:p>
            <a:pPr marL="777240" lvl="2" indent="0">
              <a:buNone/>
            </a:pPr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13859" y="4005064"/>
            <a:ext cx="8928992" cy="59766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fa-IR" dirty="0" smtClean="0">
                <a:cs typeface="B Nazanin" panose="00000400000000000000" pitchFamily="2" charset="-78"/>
              </a:rPr>
              <a:t>آشنایی و ترویج فرهنگ و اخلاق به مثابه یک فضیلت شخصیتی بشکلی غیر مستقیم و بدور از خودنمایی. </a:t>
            </a:r>
            <a:r>
              <a:rPr lang="fa-IR" b="1" dirty="0" smtClean="0">
                <a:cs typeface="B Nazanin" panose="00000400000000000000" pitchFamily="2" charset="-78"/>
              </a:rPr>
              <a:t>هر چه کمتر دیده شویم، بیشتر ما را می بینند.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آشنایی با تمدن و فرهنگ غنی ایرانی و تشویق طالب علم به فراگیری آن تا پی برد که ریشه ها کجایند. بسیار تلاشها شده تا به اینجا رسیده ایم. 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احترام به اینکه انسانها هم بسیار متفاوتند و هم بسیار به یکدیگر شبیه.</a:t>
            </a:r>
          </a:p>
          <a:p>
            <a:pPr lvl="3"/>
            <a:r>
              <a:rPr lang="fa-IR" dirty="0" smtClean="0">
                <a:cs typeface="B Nazanin" panose="00000400000000000000" pitchFamily="2" charset="-78"/>
              </a:rPr>
              <a:t>تفاوت میان انسانها امری خارق العاده و ابعادی نامحدود. </a:t>
            </a:r>
          </a:p>
          <a:p>
            <a:pPr lvl="2"/>
            <a:endParaRPr lang="fa-IR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954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1584176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ادامه:</a:t>
            </a:r>
          </a:p>
          <a:p>
            <a:pPr lvl="2"/>
            <a:r>
              <a:rPr lang="fa-IR" dirty="0" smtClean="0">
                <a:cs typeface="B Nazanin" panose="00000400000000000000" pitchFamily="2" charset="-78"/>
              </a:rPr>
              <a:t>دمیدن روحیه اعتماد به نفس در متعلم بگونه ایی که رسالت نهایی او «بهتر شدن از معلم» </a:t>
            </a:r>
            <a:r>
              <a:rPr lang="fa-IR" dirty="0" smtClean="0">
                <a:cs typeface="B Nazanin" panose="00000400000000000000" pitchFamily="2" charset="-78"/>
              </a:rPr>
              <a:t>باشد. </a:t>
            </a:r>
            <a:r>
              <a:rPr lang="fa-IR" dirty="0" smtClean="0">
                <a:cs typeface="B Nazanin" panose="00000400000000000000" pitchFamily="2" charset="-78"/>
              </a:rPr>
              <a:t>غیر آن با نگاه پست مدرن به دانشگاه کاری عبث و بیهوده است. حذف تدریجی حمایت در این راه ضروری است و در کنار آن و در یک چهارچوب اخلاقی میتوان انتظار قدر شناسی را داشت.</a:t>
            </a:r>
          </a:p>
          <a:p>
            <a:pPr marL="1051560" lvl="3" indent="0">
              <a:buNone/>
            </a:pP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کارگاه توسعه </a:t>
            </a:r>
            <a:r>
              <a:rPr lang="fa-IR" sz="3200" b="1" dirty="0" smtClean="0">
                <a:cs typeface="B Nazanin" panose="00000400000000000000" pitchFamily="2" charset="-78"/>
              </a:rPr>
              <a:t>صلاحیت‌های حرفه‌ای </a:t>
            </a:r>
            <a:r>
              <a:rPr lang="fa-IR" sz="3200" b="1" dirty="0">
                <a:cs typeface="B Nazanin" panose="00000400000000000000" pitchFamily="2" charset="-78"/>
              </a:rPr>
              <a:t>تدریس</a:t>
            </a:r>
            <a:endParaRPr lang="fa-IR" sz="32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23935" y="2204864"/>
            <a:ext cx="8856984" cy="59766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fa-IR" dirty="0" smtClean="0">
                <a:cs typeface="B Nazanin" panose="00000400000000000000" pitchFamily="2" charset="-78"/>
              </a:rPr>
              <a:t>دارا بودن  این اعتقاد که همه از جنس انسانیم. محترم شمردن دانشجو از ضروریات زندگی معلم است. ریشه برخی مشکلات در اهانت های بیجا، بی دلیل و بی موقع.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07504" y="2852936"/>
            <a:ext cx="8856984" cy="59766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fa-IR" dirty="0" smtClean="0">
                <a:cs typeface="B Nazanin" panose="00000400000000000000" pitchFamily="2" charset="-78"/>
              </a:rPr>
              <a:t>صبور بودن و توصیه به صبر به هنگام برخورد با موانع، تشریح مسیر تا سرحد امکان و همگام شدن با شاگرد تا دریابد که تنها و اولین کسی نیست که پنجه در پنجه این گونه پیچ و خم ها  می اندازد.</a:t>
            </a:r>
            <a:endParaRPr lang="fa-IR" sz="1800" dirty="0" smtClean="0">
              <a:cs typeface="B Nazanin" panose="00000400000000000000" pitchFamily="2" charset="-78"/>
            </a:endParaRPr>
          </a:p>
          <a:p>
            <a:pPr lvl="7"/>
            <a:r>
              <a:rPr lang="fa-IR" sz="1800" dirty="0" smtClean="0">
                <a:cs typeface="B Nazanin" panose="00000400000000000000" pitchFamily="2" charset="-78"/>
              </a:rPr>
              <a:t>قدر دل و پایه جان یافتن		جز به ریاضت نتوان یافتن</a:t>
            </a:r>
          </a:p>
          <a:p>
            <a:pPr lvl="3"/>
            <a:endParaRPr lang="fa-IR" dirty="0" smtClean="0">
              <a:cs typeface="B Nazanin" panose="00000400000000000000" pitchFamily="2" charset="-78"/>
            </a:endParaRPr>
          </a:p>
          <a:p>
            <a:pPr lvl="3"/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70995" y="4221088"/>
            <a:ext cx="8856984" cy="59766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fa-IR" dirty="0" smtClean="0">
                <a:cs typeface="B Nazanin" panose="00000400000000000000" pitchFamily="2" charset="-78"/>
              </a:rPr>
              <a:t>تسلط نسبی استاد بر علم خود و پرهیز از هر گونه تظاهر و دست اندازی به عرصه هایی که برای آن ساخته نشده است. کلید واژه طلایی «نمی دانم» را فراموش نکنیم.   </a:t>
            </a:r>
          </a:p>
          <a:p>
            <a:pPr marL="1051560" lvl="3" indent="0">
              <a:buNone/>
            </a:pP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70995" y="4869160"/>
            <a:ext cx="8856984" cy="495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fa-IR" dirty="0" smtClean="0">
                <a:cs typeface="B Nazanin" panose="00000400000000000000" pitchFamily="2" charset="-78"/>
              </a:rPr>
              <a:t>دارا بودن زبان فاخر بویژه در غیاب </a:t>
            </a:r>
            <a:r>
              <a:rPr lang="en-US" dirty="0" smtClean="0"/>
              <a:t>eye contact</a:t>
            </a:r>
            <a:r>
              <a:rPr lang="fa-IR" dirty="0" smtClean="0"/>
              <a:t> </a:t>
            </a:r>
            <a:r>
              <a:rPr lang="fa-IR" dirty="0" smtClean="0">
                <a:cs typeface="B Nazanin" panose="00000400000000000000" pitchFamily="2" charset="-78"/>
              </a:rPr>
              <a:t>و 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en-US" dirty="0" smtClean="0"/>
              <a:t>body language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lvl="3"/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9874" y="5256820"/>
            <a:ext cx="8856984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fa-IR" dirty="0" smtClean="0">
                <a:cs typeface="B Nazanin" panose="00000400000000000000" pitchFamily="2" charset="-78"/>
              </a:rPr>
              <a:t>رعایت انصاف و عدالت در توجه به دانشجویان و تقویت شایستگی ها.دارا بودن روحیه تواضع و فروتنی به همه و دوری نمودن از هر گونه تکبر.</a:t>
            </a:r>
          </a:p>
          <a:p>
            <a:pPr lvl="3"/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1656184"/>
          </a:xfrm>
        </p:spPr>
        <p:txBody>
          <a:bodyPr/>
          <a:lstStyle/>
          <a:p>
            <a:pPr lvl="3"/>
            <a:r>
              <a:rPr lang="fa-IR" dirty="0">
                <a:cs typeface="B Nazanin" panose="00000400000000000000" pitchFamily="2" charset="-78"/>
              </a:rPr>
              <a:t>پرهیز از افتادن به ورطه هایی همچون اطاله کلام، بازی با نمرات، تهدید به انداختن و یا حتی حضور و غیاب. با ایجاد رابطه صمیمانه در چهارچوب شرع و عرف نیاز به حضور و غیاب مستمر قابل رفع است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lvl="4"/>
            <a:r>
              <a:rPr lang="fa-IR" dirty="0" smtClean="0">
                <a:cs typeface="B Nazanin" panose="00000400000000000000" pitchFamily="2" charset="-78"/>
              </a:rPr>
              <a:t>داشتن یک استراتژی مشخص برای نمره دهی. </a:t>
            </a:r>
          </a:p>
          <a:p>
            <a:pPr lvl="4"/>
            <a:r>
              <a:rPr lang="fa-IR" dirty="0" smtClean="0">
                <a:cs typeface="B Nazanin" panose="00000400000000000000" pitchFamily="2" charset="-78"/>
              </a:rPr>
              <a:t>تمرکز بر آنهایی که قابلیت رشد را دارند.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کارگاه توسعه </a:t>
            </a:r>
            <a:r>
              <a:rPr lang="fa-IR" sz="3200" b="1" dirty="0" smtClean="0">
                <a:cs typeface="B Nazanin" panose="00000400000000000000" pitchFamily="2" charset="-78"/>
              </a:rPr>
              <a:t>صلاحیت‌های حرفه‌ای </a:t>
            </a:r>
            <a:r>
              <a:rPr lang="fa-IR" sz="3200" b="1" dirty="0">
                <a:cs typeface="B Nazanin" panose="00000400000000000000" pitchFamily="2" charset="-78"/>
              </a:rPr>
              <a:t>تدریس</a:t>
            </a:r>
            <a:endParaRPr lang="fa-IR" sz="32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7544" y="2420888"/>
            <a:ext cx="8507288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fa-IR" dirty="0" smtClean="0">
                <a:cs typeface="B Nazanin" panose="00000400000000000000" pitchFamily="2" charset="-78"/>
              </a:rPr>
              <a:t>پرهیز از تبدیل شدن تدریس به یک عادت شخصی و در نتیجه از دست رفتن پویایی.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7544" y="2995938"/>
            <a:ext cx="8507288" cy="7931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fa-IR" dirty="0" smtClean="0">
                <a:cs typeface="B Nazanin" panose="00000400000000000000" pitchFamily="2" charset="-78"/>
              </a:rPr>
              <a:t>افزایش مسئولین دانشجو به هنگام یادگیری (معنا محوری در مقابل به خاطر سپاری)، توجه به مکانیزمها، تفسیر مشاهدات، اموزش جستاری. 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7544" y="3789040"/>
            <a:ext cx="8507288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r" rtl="1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rtl="1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fa-IR" b="1" dirty="0" smtClean="0">
                <a:cs typeface="B Nazanin" panose="00000400000000000000" pitchFamily="2" charset="-78"/>
              </a:rPr>
              <a:t>تلاش برای رسیدن به یک شخصیت کاریزماتیک با توجه ابعاد وجودی خود و تقویت آن در دانشجویان</a:t>
            </a:r>
            <a:r>
              <a:rPr lang="fa-IR" b="1" dirty="0" smtClean="0"/>
              <a:t>. 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64198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6" y="980728"/>
            <a:ext cx="7622604" cy="508173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54168" y="1196752"/>
            <a:ext cx="4032448" cy="1728192"/>
          </a:xfrm>
        </p:spPr>
        <p:txBody>
          <a:bodyPr>
            <a:normAutofit/>
          </a:bodyPr>
          <a:lstStyle/>
          <a:p>
            <a:r>
              <a:rPr lang="fa-IR" sz="5000" dirty="0" smtClean="0">
                <a:solidFill>
                  <a:schemeClr val="bg1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از </a:t>
            </a:r>
            <a:r>
              <a:rPr lang="en-US" sz="5000" dirty="0" smtClean="0">
                <a:solidFill>
                  <a:schemeClr val="bg1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      </a:t>
            </a:r>
            <a:r>
              <a:rPr lang="fa-IR" sz="5000" dirty="0" smtClean="0">
                <a:solidFill>
                  <a:schemeClr val="bg1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توجه</a:t>
            </a:r>
            <a:r>
              <a:rPr lang="en-US" sz="5000" dirty="0" smtClean="0">
                <a:solidFill>
                  <a:schemeClr val="bg1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   </a:t>
            </a:r>
            <a:r>
              <a:rPr lang="fa-IR" sz="5000" dirty="0" smtClean="0">
                <a:solidFill>
                  <a:schemeClr val="bg1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شما </a:t>
            </a:r>
            <a:r>
              <a:rPr lang="en-US" sz="5000" dirty="0" smtClean="0">
                <a:solidFill>
                  <a:schemeClr val="bg1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        </a:t>
            </a:r>
            <a:r>
              <a:rPr lang="fa-IR" sz="5000" dirty="0" smtClean="0">
                <a:solidFill>
                  <a:schemeClr val="bg1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بی‌نهایت </a:t>
            </a:r>
            <a:r>
              <a:rPr lang="en-US" sz="5000" dirty="0" smtClean="0">
                <a:solidFill>
                  <a:schemeClr val="bg1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      </a:t>
            </a:r>
            <a:r>
              <a:rPr lang="fa-IR" sz="5000" dirty="0" smtClean="0">
                <a:solidFill>
                  <a:schemeClr val="bg1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سپاسگزارم</a:t>
            </a:r>
            <a:endParaRPr lang="en-US" sz="5000" dirty="0">
              <a:solidFill>
                <a:schemeClr val="bg1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177</TotalTime>
  <Words>775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 Nazanin</vt:lpstr>
      <vt:lpstr>Constantia</vt:lpstr>
      <vt:lpstr>IranNastaliq</vt:lpstr>
      <vt:lpstr>Times New Roman</vt:lpstr>
      <vt:lpstr>Wingdings 2</vt:lpstr>
      <vt:lpstr>Paper</vt:lpstr>
      <vt:lpstr>کارگاه توسعه صلاحیت‌های حرفه‌ای تدریس</vt:lpstr>
      <vt:lpstr>کارگاه توسعه صلاحیت‌های حرفه‌ای تدریس</vt:lpstr>
      <vt:lpstr>کارگاه توسعه صلاحیت‌های حرفه‌ای تدریس</vt:lpstr>
      <vt:lpstr>کارگاه توسعه صلاحیت‌های حرفه‌ای تدریس</vt:lpstr>
      <vt:lpstr>کارگاه توسعه صلاحیت‌های حرفه‌ای تدریس</vt:lpstr>
      <vt:lpstr>کارگاه توسعه صلاحیت‌های حرفه‌ای تدریس</vt:lpstr>
      <vt:lpstr>از        توجه     شما          بی‌نهایت        سپاسگزارم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کارگاه توسعه صلاحیت های حرفه ایی تدریس</dc:title>
  <dc:creator>admin</dc:creator>
  <cp:lastModifiedBy>م.ک.</cp:lastModifiedBy>
  <cp:revision>20</cp:revision>
  <dcterms:created xsi:type="dcterms:W3CDTF">2020-09-15T04:45:11Z</dcterms:created>
  <dcterms:modified xsi:type="dcterms:W3CDTF">2020-09-15T17:16:46Z</dcterms:modified>
</cp:coreProperties>
</file>