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2" r:id="rId24"/>
    <p:sldId id="283" r:id="rId25"/>
    <p:sldId id="284" r:id="rId26"/>
    <p:sldId id="285" r:id="rId27"/>
    <p:sldId id="286" r:id="rId28"/>
    <p:sldId id="287" r:id="rId29"/>
    <p:sldId id="288" r:id="rId30"/>
    <p:sldId id="289" r:id="rId31"/>
    <p:sldId id="290" r:id="rId32"/>
    <p:sldId id="293" r:id="rId33"/>
    <p:sldId id="291"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43" autoAdjust="0"/>
  </p:normalViewPr>
  <p:slideViewPr>
    <p:cSldViewPr>
      <p:cViewPr>
        <p:scale>
          <a:sx n="100" d="100"/>
          <a:sy n="100" d="100"/>
        </p:scale>
        <p:origin x="-1944" y="-324"/>
      </p:cViewPr>
      <p:guideLst>
        <p:guide orient="horz" pos="2160"/>
        <p:guide pos="2880"/>
      </p:guideLst>
    </p:cSldViewPr>
  </p:slideViewPr>
  <p:outlineViewPr>
    <p:cViewPr>
      <p:scale>
        <a:sx n="33" d="100"/>
        <a:sy n="33" d="100"/>
      </p:scale>
      <p:origin x="0" y="42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A6B91-1160-4B46-A36B-D6281978F897}"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F5ED53F3-E1C2-4F45-80CD-EF6CD423C114}">
      <dgm:prSet phldrT="[Text]"/>
      <dgm:spPr/>
      <dgm:t>
        <a:bodyPr/>
        <a:lstStyle/>
        <a:p>
          <a:r>
            <a:rPr lang="fa-IR" dirty="0" smtClean="0">
              <a:cs typeface="B Titr" pitchFamily="2" charset="-78"/>
            </a:rPr>
            <a:t>آزمونهاي </a:t>
          </a:r>
          <a:r>
            <a:rPr lang="fa-IR" dirty="0" smtClean="0">
              <a:cs typeface="B Titr" pitchFamily="2" charset="-78"/>
            </a:rPr>
            <a:t>حسی</a:t>
          </a:r>
          <a:r>
            <a:rPr lang="fa-IR" dirty="0" smtClean="0">
              <a:cs typeface="B Titr" pitchFamily="2" charset="-78"/>
            </a:rPr>
            <a:t/>
          </a:r>
          <a:br>
            <a:rPr lang="fa-IR" dirty="0" smtClean="0">
              <a:cs typeface="B Titr" pitchFamily="2" charset="-78"/>
            </a:rPr>
          </a:br>
          <a:endParaRPr lang="en-US" dirty="0"/>
        </a:p>
      </dgm:t>
    </dgm:pt>
    <dgm:pt modelId="{8BD0CF6B-642B-43DA-94A1-6F1CEA31CA88}" type="parTrans" cxnId="{3B60E545-EA81-4E16-ACDE-34D50BE04A3F}">
      <dgm:prSet/>
      <dgm:spPr/>
      <dgm:t>
        <a:bodyPr/>
        <a:lstStyle/>
        <a:p>
          <a:endParaRPr lang="en-US"/>
        </a:p>
      </dgm:t>
    </dgm:pt>
    <dgm:pt modelId="{B6397F60-5315-409D-AAEA-4BB052D6EF60}" type="sibTrans" cxnId="{3B60E545-EA81-4E16-ACDE-34D50BE04A3F}">
      <dgm:prSet/>
      <dgm:spPr/>
      <dgm:t>
        <a:bodyPr/>
        <a:lstStyle/>
        <a:p>
          <a:endParaRPr lang="en-US"/>
        </a:p>
      </dgm:t>
    </dgm:pt>
    <dgm:pt modelId="{D65D76CE-F5CF-4AC2-A98A-4B106FF816DC}">
      <dgm:prSet phldrT="[Text]" custT="1"/>
      <dgm:spPr/>
      <dgm:t>
        <a:bodyPr/>
        <a:lstStyle/>
        <a:p>
          <a:pPr rtl="1"/>
          <a:r>
            <a:rPr lang="ar-SA" sz="1100" b="1" dirty="0" smtClean="0">
              <a:cs typeface="B Titr" pitchFamily="2" charset="-78"/>
            </a:rPr>
            <a:t>آزمونهای تعیین </a:t>
          </a:r>
          <a:r>
            <a:rPr lang="ar-SA" sz="1100" b="1" dirty="0" smtClean="0">
              <a:cs typeface="B Titr" pitchFamily="2" charset="-78"/>
            </a:rPr>
            <a:t>تفاوت</a:t>
          </a:r>
          <a:endParaRPr lang="en-US" sz="1100" dirty="0">
            <a:cs typeface="B Titr" pitchFamily="2" charset="-78"/>
          </a:endParaRPr>
        </a:p>
      </dgm:t>
    </dgm:pt>
    <dgm:pt modelId="{3A7A1CB1-0B7C-4A21-BEDB-93754C0AD07E}" type="parTrans" cxnId="{03A9427B-C7BB-4BBF-8C9E-40AC8878F648}">
      <dgm:prSet/>
      <dgm:spPr/>
      <dgm:t>
        <a:bodyPr/>
        <a:lstStyle/>
        <a:p>
          <a:endParaRPr lang="en-US"/>
        </a:p>
      </dgm:t>
    </dgm:pt>
    <dgm:pt modelId="{EEBA6BCA-191F-48C6-B6CE-459691A0D8B7}" type="sibTrans" cxnId="{03A9427B-C7BB-4BBF-8C9E-40AC8878F648}">
      <dgm:prSet/>
      <dgm:spPr/>
      <dgm:t>
        <a:bodyPr/>
        <a:lstStyle/>
        <a:p>
          <a:endParaRPr lang="en-US"/>
        </a:p>
      </dgm:t>
    </dgm:pt>
    <dgm:pt modelId="{226B7A61-BF8E-4FB4-AF74-C9BEB139E7BB}">
      <dgm:prSet phldrT="[Text]" custT="1"/>
      <dgm:spPr/>
      <dgm:t>
        <a:bodyPr/>
        <a:lstStyle/>
        <a:p>
          <a:r>
            <a:rPr lang="fa-IR" sz="1600" dirty="0" smtClean="0">
              <a:cs typeface="B Zar" pitchFamily="2" charset="-78"/>
            </a:rPr>
            <a:t>دو از سه</a:t>
          </a:r>
          <a:endParaRPr lang="fa-IR" sz="1600" dirty="0" smtClean="0">
            <a:cs typeface="B Zar" pitchFamily="2" charset="-78"/>
          </a:endParaRPr>
        </a:p>
      </dgm:t>
    </dgm:pt>
    <dgm:pt modelId="{D3AAC36F-9C45-4A84-81D6-F80B9CD7B35B}" type="parTrans" cxnId="{C5B2FFAC-4222-4347-8FB6-CE3CC6CDDB37}">
      <dgm:prSet/>
      <dgm:spPr/>
      <dgm:t>
        <a:bodyPr/>
        <a:lstStyle/>
        <a:p>
          <a:endParaRPr lang="en-US"/>
        </a:p>
      </dgm:t>
    </dgm:pt>
    <dgm:pt modelId="{D41D27AE-7CCA-4AF7-AE6F-148EA0AF1CBA}" type="sibTrans" cxnId="{C5B2FFAC-4222-4347-8FB6-CE3CC6CDDB37}">
      <dgm:prSet/>
      <dgm:spPr/>
      <dgm:t>
        <a:bodyPr/>
        <a:lstStyle/>
        <a:p>
          <a:endParaRPr lang="en-US"/>
        </a:p>
      </dgm:t>
    </dgm:pt>
    <dgm:pt modelId="{1F473077-DFB0-43F4-B2A4-248413106776}">
      <dgm:prSet custT="1"/>
      <dgm:spPr/>
      <dgm:t>
        <a:bodyPr/>
        <a:lstStyle/>
        <a:p>
          <a:r>
            <a:rPr lang="fa-IR" sz="1800" dirty="0" smtClean="0">
              <a:cs typeface="B Zar" pitchFamily="2" charset="-78"/>
            </a:rPr>
            <a:t>مثلثی</a:t>
          </a:r>
          <a:endParaRPr lang="en-US" sz="1800" dirty="0">
            <a:cs typeface="B Zar" pitchFamily="2" charset="-78"/>
          </a:endParaRPr>
        </a:p>
      </dgm:t>
    </dgm:pt>
    <dgm:pt modelId="{3AA6699E-693A-4B5E-9350-82A447D6DA49}" type="parTrans" cxnId="{219D9C67-8E3B-4B40-827B-935DB98F4461}">
      <dgm:prSet/>
      <dgm:spPr/>
      <dgm:t>
        <a:bodyPr/>
        <a:lstStyle/>
        <a:p>
          <a:endParaRPr lang="en-US"/>
        </a:p>
      </dgm:t>
    </dgm:pt>
    <dgm:pt modelId="{69B554BE-CC8A-4DE2-93AC-C7B75028F563}" type="sibTrans" cxnId="{219D9C67-8E3B-4B40-827B-935DB98F4461}">
      <dgm:prSet/>
      <dgm:spPr/>
      <dgm:t>
        <a:bodyPr/>
        <a:lstStyle/>
        <a:p>
          <a:endParaRPr lang="en-US"/>
        </a:p>
      </dgm:t>
    </dgm:pt>
    <dgm:pt modelId="{A0D7C80C-4175-4772-BED1-9581FF95E9F3}">
      <dgm:prSet custT="1"/>
      <dgm:spPr/>
      <dgm:t>
        <a:bodyPr/>
        <a:lstStyle/>
        <a:p>
          <a:pPr rtl="1"/>
          <a:r>
            <a:rPr lang="fa-IR" sz="1600" dirty="0" smtClean="0">
              <a:cs typeface="B Zar" pitchFamily="2" charset="-78"/>
            </a:rPr>
            <a:t>دو از پنج</a:t>
          </a:r>
          <a:endParaRPr lang="en-US" sz="1600" dirty="0">
            <a:cs typeface="B Zar" pitchFamily="2" charset="-78"/>
          </a:endParaRPr>
        </a:p>
      </dgm:t>
    </dgm:pt>
    <dgm:pt modelId="{09109D9E-4A9D-4A43-9769-F1079641825F}" type="parTrans" cxnId="{95424EFA-6B8F-4723-AE5C-5E4223890D3E}">
      <dgm:prSet/>
      <dgm:spPr/>
      <dgm:t>
        <a:bodyPr/>
        <a:lstStyle/>
        <a:p>
          <a:endParaRPr lang="en-US"/>
        </a:p>
      </dgm:t>
    </dgm:pt>
    <dgm:pt modelId="{05C1B6AB-93DA-4C66-A0CA-DA352317A8C8}" type="sibTrans" cxnId="{95424EFA-6B8F-4723-AE5C-5E4223890D3E}">
      <dgm:prSet/>
      <dgm:spPr/>
      <dgm:t>
        <a:bodyPr/>
        <a:lstStyle/>
        <a:p>
          <a:endParaRPr lang="en-US"/>
        </a:p>
      </dgm:t>
    </dgm:pt>
    <dgm:pt modelId="{A6C52178-E2FB-465E-B038-C7BF1F090CB6}">
      <dgm:prSet custT="1"/>
      <dgm:spPr/>
      <dgm:t>
        <a:bodyPr/>
        <a:lstStyle/>
        <a:p>
          <a:r>
            <a:rPr lang="ar-SA" sz="1400" dirty="0" smtClean="0">
              <a:cs typeface="B Zar" pitchFamily="2" charset="-78"/>
            </a:rPr>
            <a:t>شباهت –تفاوت </a:t>
          </a:r>
          <a:endParaRPr lang="en-US" sz="1400" dirty="0">
            <a:cs typeface="B Zar" pitchFamily="2" charset="-78"/>
          </a:endParaRPr>
        </a:p>
      </dgm:t>
    </dgm:pt>
    <dgm:pt modelId="{0B7BE621-A6E4-4A59-AC95-6DAFD644A746}" type="parTrans" cxnId="{3D363C60-149C-48B5-8435-0019CCC1F2E1}">
      <dgm:prSet/>
      <dgm:spPr/>
      <dgm:t>
        <a:bodyPr/>
        <a:lstStyle/>
        <a:p>
          <a:endParaRPr lang="en-US"/>
        </a:p>
      </dgm:t>
    </dgm:pt>
    <dgm:pt modelId="{DC3A0474-967F-46A6-AEA7-A6B47F295BD5}" type="sibTrans" cxnId="{3D363C60-149C-48B5-8435-0019CCC1F2E1}">
      <dgm:prSet/>
      <dgm:spPr/>
      <dgm:t>
        <a:bodyPr/>
        <a:lstStyle/>
        <a:p>
          <a:endParaRPr lang="en-US"/>
        </a:p>
      </dgm:t>
    </dgm:pt>
    <dgm:pt modelId="{09B925B2-1D9F-464C-A212-926FED626933}">
      <dgm:prSet custT="1"/>
      <dgm:spPr/>
      <dgm:t>
        <a:bodyPr/>
        <a:lstStyle/>
        <a:p>
          <a:r>
            <a:rPr lang="en-US" sz="1400" dirty="0" smtClean="0"/>
            <a:t>A-not A</a:t>
          </a:r>
          <a:endParaRPr lang="en-US" sz="1400" dirty="0"/>
        </a:p>
      </dgm:t>
    </dgm:pt>
    <dgm:pt modelId="{ABDF30A1-FF72-4E61-BE30-2F3C843D49E0}" type="parTrans" cxnId="{1839A8AB-51AC-4F5F-9EF8-9EACCC795CBF}">
      <dgm:prSet/>
      <dgm:spPr/>
      <dgm:t>
        <a:bodyPr/>
        <a:lstStyle/>
        <a:p>
          <a:endParaRPr lang="en-US"/>
        </a:p>
      </dgm:t>
    </dgm:pt>
    <dgm:pt modelId="{40869B68-9BB8-409A-83A4-804D54FE689B}" type="sibTrans" cxnId="{1839A8AB-51AC-4F5F-9EF8-9EACCC795CBF}">
      <dgm:prSet/>
      <dgm:spPr/>
      <dgm:t>
        <a:bodyPr/>
        <a:lstStyle/>
        <a:p>
          <a:endParaRPr lang="en-US"/>
        </a:p>
      </dgm:t>
    </dgm:pt>
    <dgm:pt modelId="{A333948F-B404-4255-9797-95BB326DE8C1}">
      <dgm:prSet phldrT="[Text]" custT="1"/>
      <dgm:spPr/>
      <dgm:t>
        <a:bodyPr/>
        <a:lstStyle/>
        <a:p>
          <a:r>
            <a:rPr lang="ar-SA" sz="1400" b="1" u="none" dirty="0" smtClean="0">
              <a:cs typeface="B Titr" pitchFamily="2" charset="-78"/>
            </a:rPr>
            <a:t>آزمونهای توصیفی</a:t>
          </a:r>
          <a:endParaRPr lang="en-US" sz="1400" b="1" dirty="0">
            <a:cs typeface="B Titr" pitchFamily="2" charset="-78"/>
          </a:endParaRPr>
        </a:p>
      </dgm:t>
    </dgm:pt>
    <dgm:pt modelId="{00877401-4A44-45DD-8080-244493758866}" type="parTrans" cxnId="{293E2E08-D955-4287-ABBD-60841BFE45CA}">
      <dgm:prSet/>
      <dgm:spPr/>
      <dgm:t>
        <a:bodyPr/>
        <a:lstStyle/>
        <a:p>
          <a:endParaRPr lang="en-US"/>
        </a:p>
      </dgm:t>
    </dgm:pt>
    <dgm:pt modelId="{ED65C4BF-5A19-4C88-8DF5-2BFFA2088DC2}" type="sibTrans" cxnId="{293E2E08-D955-4287-ABBD-60841BFE45CA}">
      <dgm:prSet/>
      <dgm:spPr/>
      <dgm:t>
        <a:bodyPr/>
        <a:lstStyle/>
        <a:p>
          <a:endParaRPr lang="en-US"/>
        </a:p>
      </dgm:t>
    </dgm:pt>
    <dgm:pt modelId="{67C65F57-9F85-4757-B8EB-568690C3AC9D}">
      <dgm:prSet custT="1"/>
      <dgm:spPr/>
      <dgm:t>
        <a:bodyPr/>
        <a:lstStyle/>
        <a:p>
          <a:r>
            <a:rPr lang="ar-SA" sz="1400" b="1" dirty="0" smtClean="0">
              <a:cs typeface="B Titr" pitchFamily="2" charset="-78"/>
            </a:rPr>
            <a:t>ارزیابی هدونیک </a:t>
          </a:r>
          <a:endParaRPr lang="en-US" sz="1400" b="1" dirty="0">
            <a:cs typeface="B Titr" pitchFamily="2" charset="-78"/>
          </a:endParaRPr>
        </a:p>
      </dgm:t>
    </dgm:pt>
    <dgm:pt modelId="{98C1608C-95CC-4D53-BAF0-73D45E4FD043}" type="parTrans" cxnId="{BF6D5291-DFD1-402B-B2A9-2DAC93A09DB0}">
      <dgm:prSet/>
      <dgm:spPr/>
      <dgm:t>
        <a:bodyPr/>
        <a:lstStyle/>
        <a:p>
          <a:pPr rtl="1"/>
          <a:endParaRPr lang="fa-IR"/>
        </a:p>
      </dgm:t>
    </dgm:pt>
    <dgm:pt modelId="{E9172F16-B21E-4F6D-BD3C-3C4204969C91}" type="sibTrans" cxnId="{BF6D5291-DFD1-402B-B2A9-2DAC93A09DB0}">
      <dgm:prSet/>
      <dgm:spPr/>
      <dgm:t>
        <a:bodyPr/>
        <a:lstStyle/>
        <a:p>
          <a:pPr rtl="1"/>
          <a:endParaRPr lang="fa-IR"/>
        </a:p>
      </dgm:t>
    </dgm:pt>
    <dgm:pt modelId="{C393BD16-6D00-4180-B3E9-072EC00C3CD4}">
      <dgm:prSet custT="1"/>
      <dgm:spPr/>
      <dgm:t>
        <a:bodyPr/>
        <a:lstStyle/>
        <a:p>
          <a:pPr rtl="1"/>
          <a:r>
            <a:rPr lang="fa-IR" sz="1600" dirty="0" smtClean="0">
              <a:cs typeface="B Zar" pitchFamily="2" charset="-78"/>
            </a:rPr>
            <a:t>رتبه بندی</a:t>
          </a:r>
          <a:endParaRPr lang="fa-IR" sz="1600" dirty="0">
            <a:cs typeface="B Zar" pitchFamily="2" charset="-78"/>
          </a:endParaRPr>
        </a:p>
      </dgm:t>
    </dgm:pt>
    <dgm:pt modelId="{7F1554D8-204F-4FF1-8E70-BD178A0C95E4}" type="parTrans" cxnId="{F13D0F2C-F07D-45F0-905F-A4532B94EE41}">
      <dgm:prSet/>
      <dgm:spPr/>
      <dgm:t>
        <a:bodyPr/>
        <a:lstStyle/>
        <a:p>
          <a:pPr rtl="1"/>
          <a:endParaRPr lang="fa-IR"/>
        </a:p>
      </dgm:t>
    </dgm:pt>
    <dgm:pt modelId="{8AFAA3F9-FFA6-4E3A-8BF5-CA457788C1B6}" type="sibTrans" cxnId="{F13D0F2C-F07D-45F0-905F-A4532B94EE41}">
      <dgm:prSet/>
      <dgm:spPr/>
      <dgm:t>
        <a:bodyPr/>
        <a:lstStyle/>
        <a:p>
          <a:pPr rtl="1"/>
          <a:endParaRPr lang="fa-IR"/>
        </a:p>
      </dgm:t>
    </dgm:pt>
    <dgm:pt modelId="{3C5DFB1F-9B74-41A8-A755-D8E5CEF93EA8}">
      <dgm:prSet custT="1"/>
      <dgm:spPr/>
      <dgm:t>
        <a:bodyPr/>
        <a:lstStyle/>
        <a:p>
          <a:pPr rtl="1"/>
          <a:r>
            <a:rPr lang="fa-IR" sz="1400" dirty="0" smtClean="0">
              <a:cs typeface="B Zar" pitchFamily="2" charset="-78"/>
            </a:rPr>
            <a:t>مقایسه ی دوتایی</a:t>
          </a:r>
          <a:endParaRPr lang="fa-IR" sz="1400" dirty="0">
            <a:cs typeface="B Zar" pitchFamily="2" charset="-78"/>
          </a:endParaRPr>
        </a:p>
      </dgm:t>
    </dgm:pt>
    <dgm:pt modelId="{63F6FAE5-3B62-45ED-8E9D-F95F4F2831F6}" type="sibTrans" cxnId="{BF08536C-3B82-4FA6-83A6-4326CA1BA635}">
      <dgm:prSet/>
      <dgm:spPr/>
      <dgm:t>
        <a:bodyPr/>
        <a:lstStyle/>
        <a:p>
          <a:pPr rtl="1"/>
          <a:endParaRPr lang="fa-IR"/>
        </a:p>
      </dgm:t>
    </dgm:pt>
    <dgm:pt modelId="{7891118A-A43E-43EE-9794-2198142AB00B}" type="parTrans" cxnId="{BF08536C-3B82-4FA6-83A6-4326CA1BA635}">
      <dgm:prSet/>
      <dgm:spPr/>
      <dgm:t>
        <a:bodyPr/>
        <a:lstStyle/>
        <a:p>
          <a:pPr rtl="1"/>
          <a:endParaRPr lang="fa-IR"/>
        </a:p>
      </dgm:t>
    </dgm:pt>
    <dgm:pt modelId="{D8A57F96-B136-4E8F-B5FA-C35B33B42D1A}">
      <dgm:prSet custT="1"/>
      <dgm:spPr/>
      <dgm:t>
        <a:bodyPr/>
        <a:lstStyle/>
        <a:p>
          <a:pPr rtl="1"/>
          <a:r>
            <a:rPr lang="fa-IR" sz="1200" dirty="0" smtClean="0">
              <a:cs typeface="B Zar" pitchFamily="2" charset="-78"/>
            </a:rPr>
            <a:t>مقایسه انفرادی</a:t>
          </a:r>
          <a:endParaRPr lang="fa-IR" sz="1200" dirty="0">
            <a:cs typeface="B Zar" pitchFamily="2" charset="-78"/>
          </a:endParaRPr>
        </a:p>
      </dgm:t>
    </dgm:pt>
    <dgm:pt modelId="{11CE4F72-2AE2-43D8-9AF2-7FAB71B2B1A9}" type="parTrans" cxnId="{CEB05F46-012E-44D7-AB1A-8D54FABE41CA}">
      <dgm:prSet/>
      <dgm:spPr/>
      <dgm:t>
        <a:bodyPr/>
        <a:lstStyle/>
        <a:p>
          <a:pPr rtl="1"/>
          <a:endParaRPr lang="fa-IR"/>
        </a:p>
      </dgm:t>
    </dgm:pt>
    <dgm:pt modelId="{ADA7C6D6-45CE-4DC9-A8EE-219574627652}" type="sibTrans" cxnId="{CEB05F46-012E-44D7-AB1A-8D54FABE41CA}">
      <dgm:prSet/>
      <dgm:spPr/>
      <dgm:t>
        <a:bodyPr/>
        <a:lstStyle/>
        <a:p>
          <a:pPr rtl="1"/>
          <a:endParaRPr lang="fa-IR"/>
        </a:p>
      </dgm:t>
    </dgm:pt>
    <dgm:pt modelId="{301653E4-8298-4C6D-9CD6-D2EB0E3C0097}" type="pres">
      <dgm:prSet presAssocID="{4A0A6B91-1160-4B46-A36B-D6281978F897}" presName="hierChild1" presStyleCnt="0">
        <dgm:presLayoutVars>
          <dgm:chPref val="1"/>
          <dgm:dir/>
          <dgm:animOne val="branch"/>
          <dgm:animLvl val="lvl"/>
          <dgm:resizeHandles/>
        </dgm:presLayoutVars>
      </dgm:prSet>
      <dgm:spPr/>
      <dgm:t>
        <a:bodyPr/>
        <a:lstStyle/>
        <a:p>
          <a:endParaRPr lang="en-US"/>
        </a:p>
      </dgm:t>
    </dgm:pt>
    <dgm:pt modelId="{AC2DD3AE-B21F-4608-A745-EE7ED585079D}" type="pres">
      <dgm:prSet presAssocID="{F5ED53F3-E1C2-4F45-80CD-EF6CD423C114}" presName="hierRoot1" presStyleCnt="0"/>
      <dgm:spPr/>
    </dgm:pt>
    <dgm:pt modelId="{3F8A83DC-6593-40CF-9243-61409C94B1DC}" type="pres">
      <dgm:prSet presAssocID="{F5ED53F3-E1C2-4F45-80CD-EF6CD423C114}" presName="composite" presStyleCnt="0"/>
      <dgm:spPr/>
    </dgm:pt>
    <dgm:pt modelId="{1CD8C30A-6E3E-4FE4-8FE4-F5DB440DB0BB}" type="pres">
      <dgm:prSet presAssocID="{F5ED53F3-E1C2-4F45-80CD-EF6CD423C114}" presName="background" presStyleLbl="node0" presStyleIdx="0" presStyleCnt="1"/>
      <dgm:spPr/>
    </dgm:pt>
    <dgm:pt modelId="{D5CCFC30-6944-4F59-8942-71FD71A4DCAA}" type="pres">
      <dgm:prSet presAssocID="{F5ED53F3-E1C2-4F45-80CD-EF6CD423C114}" presName="text" presStyleLbl="fgAcc0" presStyleIdx="0" presStyleCnt="1">
        <dgm:presLayoutVars>
          <dgm:chPref val="3"/>
        </dgm:presLayoutVars>
      </dgm:prSet>
      <dgm:spPr/>
      <dgm:t>
        <a:bodyPr/>
        <a:lstStyle/>
        <a:p>
          <a:endParaRPr lang="en-US"/>
        </a:p>
      </dgm:t>
    </dgm:pt>
    <dgm:pt modelId="{807DF8A3-0EA5-49EA-8F1C-5E452C7FDD1A}" type="pres">
      <dgm:prSet presAssocID="{F5ED53F3-E1C2-4F45-80CD-EF6CD423C114}" presName="hierChild2" presStyleCnt="0"/>
      <dgm:spPr/>
    </dgm:pt>
    <dgm:pt modelId="{E631D171-10A0-4BF4-8D3C-C0982B9A9F13}" type="pres">
      <dgm:prSet presAssocID="{98C1608C-95CC-4D53-BAF0-73D45E4FD043}" presName="Name10" presStyleLbl="parChTrans1D2" presStyleIdx="0" presStyleCnt="3"/>
      <dgm:spPr/>
    </dgm:pt>
    <dgm:pt modelId="{D6F63E2A-F6F5-4D1A-8975-A5DCA452DE63}" type="pres">
      <dgm:prSet presAssocID="{67C65F57-9F85-4757-B8EB-568690C3AC9D}" presName="hierRoot2" presStyleCnt="0"/>
      <dgm:spPr/>
    </dgm:pt>
    <dgm:pt modelId="{12A28BEA-17E4-4C84-970E-AD7CF8A4034A}" type="pres">
      <dgm:prSet presAssocID="{67C65F57-9F85-4757-B8EB-568690C3AC9D}" presName="composite2" presStyleCnt="0"/>
      <dgm:spPr/>
    </dgm:pt>
    <dgm:pt modelId="{0B37A30C-AE7B-4EF1-A1B2-8D28B57F54D2}" type="pres">
      <dgm:prSet presAssocID="{67C65F57-9F85-4757-B8EB-568690C3AC9D}" presName="background2" presStyleLbl="node2" presStyleIdx="0" presStyleCnt="3"/>
      <dgm:spPr/>
    </dgm:pt>
    <dgm:pt modelId="{BAA4084E-03AC-4FB0-AB3A-1B03807561DE}" type="pres">
      <dgm:prSet presAssocID="{67C65F57-9F85-4757-B8EB-568690C3AC9D}" presName="text2" presStyleLbl="fgAcc2" presStyleIdx="0" presStyleCnt="3">
        <dgm:presLayoutVars>
          <dgm:chPref val="3"/>
        </dgm:presLayoutVars>
      </dgm:prSet>
      <dgm:spPr/>
      <dgm:t>
        <a:bodyPr/>
        <a:lstStyle/>
        <a:p>
          <a:endParaRPr lang="en-US"/>
        </a:p>
      </dgm:t>
    </dgm:pt>
    <dgm:pt modelId="{AF9728B0-8CD6-4BE3-9FC2-628535F41781}" type="pres">
      <dgm:prSet presAssocID="{67C65F57-9F85-4757-B8EB-568690C3AC9D}" presName="hierChild3" presStyleCnt="0"/>
      <dgm:spPr/>
    </dgm:pt>
    <dgm:pt modelId="{A75670E8-EE13-47B9-A233-D07479E7677E}" type="pres">
      <dgm:prSet presAssocID="{00877401-4A44-45DD-8080-244493758866}" presName="Name10" presStyleLbl="parChTrans1D2" presStyleIdx="1" presStyleCnt="3"/>
      <dgm:spPr/>
      <dgm:t>
        <a:bodyPr/>
        <a:lstStyle/>
        <a:p>
          <a:endParaRPr lang="en-US"/>
        </a:p>
      </dgm:t>
    </dgm:pt>
    <dgm:pt modelId="{9E110D2D-0FA3-4F72-B5DA-50EEE1EB04DB}" type="pres">
      <dgm:prSet presAssocID="{A333948F-B404-4255-9797-95BB326DE8C1}" presName="hierRoot2" presStyleCnt="0"/>
      <dgm:spPr/>
    </dgm:pt>
    <dgm:pt modelId="{2A5EE9FB-37CC-44D6-B2ED-D9F1981D94A5}" type="pres">
      <dgm:prSet presAssocID="{A333948F-B404-4255-9797-95BB326DE8C1}" presName="composite2" presStyleCnt="0"/>
      <dgm:spPr/>
    </dgm:pt>
    <dgm:pt modelId="{2C798D73-F702-4265-857A-25531DAF5A85}" type="pres">
      <dgm:prSet presAssocID="{A333948F-B404-4255-9797-95BB326DE8C1}" presName="background2" presStyleLbl="node2" presStyleIdx="1" presStyleCnt="3"/>
      <dgm:spPr/>
    </dgm:pt>
    <dgm:pt modelId="{58A696E3-57EE-40C3-A16C-01D37951075E}" type="pres">
      <dgm:prSet presAssocID="{A333948F-B404-4255-9797-95BB326DE8C1}" presName="text2" presStyleLbl="fgAcc2" presStyleIdx="1" presStyleCnt="3">
        <dgm:presLayoutVars>
          <dgm:chPref val="3"/>
        </dgm:presLayoutVars>
      </dgm:prSet>
      <dgm:spPr/>
      <dgm:t>
        <a:bodyPr/>
        <a:lstStyle/>
        <a:p>
          <a:endParaRPr lang="en-US"/>
        </a:p>
      </dgm:t>
    </dgm:pt>
    <dgm:pt modelId="{D9A1FD6F-2CF6-4481-ABC4-4A597A1375E2}" type="pres">
      <dgm:prSet presAssocID="{A333948F-B404-4255-9797-95BB326DE8C1}" presName="hierChild3" presStyleCnt="0"/>
      <dgm:spPr/>
    </dgm:pt>
    <dgm:pt modelId="{1EFDC3FF-D2DF-4194-A8AC-65811251EC86}" type="pres">
      <dgm:prSet presAssocID="{3A7A1CB1-0B7C-4A21-BEDB-93754C0AD07E}" presName="Name10" presStyleLbl="parChTrans1D2" presStyleIdx="2" presStyleCnt="3"/>
      <dgm:spPr/>
      <dgm:t>
        <a:bodyPr/>
        <a:lstStyle/>
        <a:p>
          <a:endParaRPr lang="en-US"/>
        </a:p>
      </dgm:t>
    </dgm:pt>
    <dgm:pt modelId="{12D920B9-2787-4B06-88B9-5A771B5757C3}" type="pres">
      <dgm:prSet presAssocID="{D65D76CE-F5CF-4AC2-A98A-4B106FF816DC}" presName="hierRoot2" presStyleCnt="0"/>
      <dgm:spPr/>
    </dgm:pt>
    <dgm:pt modelId="{3C3FC4BE-FFC2-4D9A-9B77-E886FD8EEE00}" type="pres">
      <dgm:prSet presAssocID="{D65D76CE-F5CF-4AC2-A98A-4B106FF816DC}" presName="composite2" presStyleCnt="0"/>
      <dgm:spPr/>
    </dgm:pt>
    <dgm:pt modelId="{6AC89329-BD09-4AE3-8197-48956C35E7D5}" type="pres">
      <dgm:prSet presAssocID="{D65D76CE-F5CF-4AC2-A98A-4B106FF816DC}" presName="background2" presStyleLbl="node2" presStyleIdx="2" presStyleCnt="3"/>
      <dgm:spPr/>
    </dgm:pt>
    <dgm:pt modelId="{B2D0650D-6D86-4E18-A249-D35B89F3AE41}" type="pres">
      <dgm:prSet presAssocID="{D65D76CE-F5CF-4AC2-A98A-4B106FF816DC}" presName="text2" presStyleLbl="fgAcc2" presStyleIdx="2" presStyleCnt="3">
        <dgm:presLayoutVars>
          <dgm:chPref val="3"/>
        </dgm:presLayoutVars>
      </dgm:prSet>
      <dgm:spPr/>
      <dgm:t>
        <a:bodyPr/>
        <a:lstStyle/>
        <a:p>
          <a:endParaRPr lang="en-US"/>
        </a:p>
      </dgm:t>
    </dgm:pt>
    <dgm:pt modelId="{FF5D2C3C-5182-4650-A044-3AC64B8AD337}" type="pres">
      <dgm:prSet presAssocID="{D65D76CE-F5CF-4AC2-A98A-4B106FF816DC}" presName="hierChild3" presStyleCnt="0"/>
      <dgm:spPr/>
    </dgm:pt>
    <dgm:pt modelId="{85ADFF4E-2939-498A-9081-1B63BB80FFC6}" type="pres">
      <dgm:prSet presAssocID="{11CE4F72-2AE2-43D8-9AF2-7FAB71B2B1A9}" presName="Name17" presStyleLbl="parChTrans1D3" presStyleIdx="0" presStyleCnt="8"/>
      <dgm:spPr/>
    </dgm:pt>
    <dgm:pt modelId="{BABEE69C-354C-4764-8526-01BA04772C94}" type="pres">
      <dgm:prSet presAssocID="{D8A57F96-B136-4E8F-B5FA-C35B33B42D1A}" presName="hierRoot3" presStyleCnt="0"/>
      <dgm:spPr/>
    </dgm:pt>
    <dgm:pt modelId="{5BE1654D-182E-4B43-A620-9BA40C88E35A}" type="pres">
      <dgm:prSet presAssocID="{D8A57F96-B136-4E8F-B5FA-C35B33B42D1A}" presName="composite3" presStyleCnt="0"/>
      <dgm:spPr/>
    </dgm:pt>
    <dgm:pt modelId="{AC388A2D-C4A2-42E9-AF61-220971C5CB97}" type="pres">
      <dgm:prSet presAssocID="{D8A57F96-B136-4E8F-B5FA-C35B33B42D1A}" presName="background3" presStyleLbl="node3" presStyleIdx="0" presStyleCnt="8"/>
      <dgm:spPr/>
    </dgm:pt>
    <dgm:pt modelId="{5E85EF3A-08E5-4D27-93F8-7288648945EA}" type="pres">
      <dgm:prSet presAssocID="{D8A57F96-B136-4E8F-B5FA-C35B33B42D1A}" presName="text3" presStyleLbl="fgAcc3" presStyleIdx="0" presStyleCnt="8">
        <dgm:presLayoutVars>
          <dgm:chPref val="3"/>
        </dgm:presLayoutVars>
      </dgm:prSet>
      <dgm:spPr/>
      <dgm:t>
        <a:bodyPr/>
        <a:lstStyle/>
        <a:p>
          <a:pPr rtl="1"/>
          <a:endParaRPr lang="fa-IR"/>
        </a:p>
      </dgm:t>
    </dgm:pt>
    <dgm:pt modelId="{4D58C9D4-78EE-4E84-AC02-57C7B0D1AB35}" type="pres">
      <dgm:prSet presAssocID="{D8A57F96-B136-4E8F-B5FA-C35B33B42D1A}" presName="hierChild4" presStyleCnt="0"/>
      <dgm:spPr/>
    </dgm:pt>
    <dgm:pt modelId="{68AA5F48-1B91-40E4-9CAD-D29375BFD77B}" type="pres">
      <dgm:prSet presAssocID="{D3AAC36F-9C45-4A84-81D6-F80B9CD7B35B}" presName="Name17" presStyleLbl="parChTrans1D3" presStyleIdx="1" presStyleCnt="8"/>
      <dgm:spPr/>
      <dgm:t>
        <a:bodyPr/>
        <a:lstStyle/>
        <a:p>
          <a:endParaRPr lang="en-US"/>
        </a:p>
      </dgm:t>
    </dgm:pt>
    <dgm:pt modelId="{B0C44BFD-28D0-4977-BF4B-AFFE41A007F8}" type="pres">
      <dgm:prSet presAssocID="{226B7A61-BF8E-4FB4-AF74-C9BEB139E7BB}" presName="hierRoot3" presStyleCnt="0"/>
      <dgm:spPr/>
    </dgm:pt>
    <dgm:pt modelId="{EDB39D10-1F95-4A0F-A100-BFCB6F1641E8}" type="pres">
      <dgm:prSet presAssocID="{226B7A61-BF8E-4FB4-AF74-C9BEB139E7BB}" presName="composite3" presStyleCnt="0"/>
      <dgm:spPr/>
    </dgm:pt>
    <dgm:pt modelId="{8D901D1C-4922-45F4-BF94-3984E5C7DC1A}" type="pres">
      <dgm:prSet presAssocID="{226B7A61-BF8E-4FB4-AF74-C9BEB139E7BB}" presName="background3" presStyleLbl="node3" presStyleIdx="1" presStyleCnt="8"/>
      <dgm:spPr/>
    </dgm:pt>
    <dgm:pt modelId="{285865AA-25F6-4E53-BE86-755F310621EC}" type="pres">
      <dgm:prSet presAssocID="{226B7A61-BF8E-4FB4-AF74-C9BEB139E7BB}" presName="text3" presStyleLbl="fgAcc3" presStyleIdx="1" presStyleCnt="8">
        <dgm:presLayoutVars>
          <dgm:chPref val="3"/>
        </dgm:presLayoutVars>
      </dgm:prSet>
      <dgm:spPr/>
      <dgm:t>
        <a:bodyPr/>
        <a:lstStyle/>
        <a:p>
          <a:endParaRPr lang="en-US"/>
        </a:p>
      </dgm:t>
    </dgm:pt>
    <dgm:pt modelId="{AD9BCA0F-EE62-41B7-BB1F-0596A3BAD5CD}" type="pres">
      <dgm:prSet presAssocID="{226B7A61-BF8E-4FB4-AF74-C9BEB139E7BB}" presName="hierChild4" presStyleCnt="0"/>
      <dgm:spPr/>
    </dgm:pt>
    <dgm:pt modelId="{6B72E9C0-3F5A-447E-8AB3-CB7E1A54F759}" type="pres">
      <dgm:prSet presAssocID="{3AA6699E-693A-4B5E-9350-82A447D6DA49}" presName="Name17" presStyleLbl="parChTrans1D3" presStyleIdx="2" presStyleCnt="8"/>
      <dgm:spPr/>
      <dgm:t>
        <a:bodyPr/>
        <a:lstStyle/>
        <a:p>
          <a:endParaRPr lang="en-US"/>
        </a:p>
      </dgm:t>
    </dgm:pt>
    <dgm:pt modelId="{CFE3F489-4402-4874-868D-A2D3AFA71AD8}" type="pres">
      <dgm:prSet presAssocID="{1F473077-DFB0-43F4-B2A4-248413106776}" presName="hierRoot3" presStyleCnt="0"/>
      <dgm:spPr/>
    </dgm:pt>
    <dgm:pt modelId="{B467F982-F6C3-4525-9697-64CEF257BCC2}" type="pres">
      <dgm:prSet presAssocID="{1F473077-DFB0-43F4-B2A4-248413106776}" presName="composite3" presStyleCnt="0"/>
      <dgm:spPr/>
    </dgm:pt>
    <dgm:pt modelId="{F287AA05-6298-40D0-91F0-6A090A5DC97B}" type="pres">
      <dgm:prSet presAssocID="{1F473077-DFB0-43F4-B2A4-248413106776}" presName="background3" presStyleLbl="node3" presStyleIdx="2" presStyleCnt="8"/>
      <dgm:spPr/>
    </dgm:pt>
    <dgm:pt modelId="{437407DD-C419-4F87-80D8-FFE5919B54E1}" type="pres">
      <dgm:prSet presAssocID="{1F473077-DFB0-43F4-B2A4-248413106776}" presName="text3" presStyleLbl="fgAcc3" presStyleIdx="2" presStyleCnt="8">
        <dgm:presLayoutVars>
          <dgm:chPref val="3"/>
        </dgm:presLayoutVars>
      </dgm:prSet>
      <dgm:spPr/>
      <dgm:t>
        <a:bodyPr/>
        <a:lstStyle/>
        <a:p>
          <a:endParaRPr lang="en-US"/>
        </a:p>
      </dgm:t>
    </dgm:pt>
    <dgm:pt modelId="{7B3724D4-EED1-49CE-A888-620520E01CB3}" type="pres">
      <dgm:prSet presAssocID="{1F473077-DFB0-43F4-B2A4-248413106776}" presName="hierChild4" presStyleCnt="0"/>
      <dgm:spPr/>
    </dgm:pt>
    <dgm:pt modelId="{55D012D5-3BA7-478C-9608-F082F36174DB}" type="pres">
      <dgm:prSet presAssocID="{09109D9E-4A9D-4A43-9769-F1079641825F}" presName="Name17" presStyleLbl="parChTrans1D3" presStyleIdx="3" presStyleCnt="8"/>
      <dgm:spPr/>
      <dgm:t>
        <a:bodyPr/>
        <a:lstStyle/>
        <a:p>
          <a:endParaRPr lang="en-US"/>
        </a:p>
      </dgm:t>
    </dgm:pt>
    <dgm:pt modelId="{ADE9E805-9B8F-45B6-9361-54626ACBD0EF}" type="pres">
      <dgm:prSet presAssocID="{A0D7C80C-4175-4772-BED1-9581FF95E9F3}" presName="hierRoot3" presStyleCnt="0"/>
      <dgm:spPr/>
    </dgm:pt>
    <dgm:pt modelId="{96375436-B586-4973-AE38-3A4E98B5BF7D}" type="pres">
      <dgm:prSet presAssocID="{A0D7C80C-4175-4772-BED1-9581FF95E9F3}" presName="composite3" presStyleCnt="0"/>
      <dgm:spPr/>
    </dgm:pt>
    <dgm:pt modelId="{86DE9BB8-B157-4844-804F-D77D613605B4}" type="pres">
      <dgm:prSet presAssocID="{A0D7C80C-4175-4772-BED1-9581FF95E9F3}" presName="background3" presStyleLbl="node3" presStyleIdx="3" presStyleCnt="8"/>
      <dgm:spPr/>
    </dgm:pt>
    <dgm:pt modelId="{DC7E470F-200D-468F-9657-174428A3B5F6}" type="pres">
      <dgm:prSet presAssocID="{A0D7C80C-4175-4772-BED1-9581FF95E9F3}" presName="text3" presStyleLbl="fgAcc3" presStyleIdx="3" presStyleCnt="8">
        <dgm:presLayoutVars>
          <dgm:chPref val="3"/>
        </dgm:presLayoutVars>
      </dgm:prSet>
      <dgm:spPr/>
      <dgm:t>
        <a:bodyPr/>
        <a:lstStyle/>
        <a:p>
          <a:endParaRPr lang="en-US"/>
        </a:p>
      </dgm:t>
    </dgm:pt>
    <dgm:pt modelId="{01892FE0-61F2-48E5-B36C-BCE99631CE11}" type="pres">
      <dgm:prSet presAssocID="{A0D7C80C-4175-4772-BED1-9581FF95E9F3}" presName="hierChild4" presStyleCnt="0"/>
      <dgm:spPr/>
    </dgm:pt>
    <dgm:pt modelId="{18559177-B23E-4EB3-B184-83FCBA382745}" type="pres">
      <dgm:prSet presAssocID="{0B7BE621-A6E4-4A59-AC95-6DAFD644A746}" presName="Name17" presStyleLbl="parChTrans1D3" presStyleIdx="4" presStyleCnt="8"/>
      <dgm:spPr/>
      <dgm:t>
        <a:bodyPr/>
        <a:lstStyle/>
        <a:p>
          <a:endParaRPr lang="en-US"/>
        </a:p>
      </dgm:t>
    </dgm:pt>
    <dgm:pt modelId="{2FB6EDF7-04BA-48BF-A3DA-E57C366FA288}" type="pres">
      <dgm:prSet presAssocID="{A6C52178-E2FB-465E-B038-C7BF1F090CB6}" presName="hierRoot3" presStyleCnt="0"/>
      <dgm:spPr/>
    </dgm:pt>
    <dgm:pt modelId="{8D1BC9F7-D652-4122-83B1-7AC8B5F548C7}" type="pres">
      <dgm:prSet presAssocID="{A6C52178-E2FB-465E-B038-C7BF1F090CB6}" presName="composite3" presStyleCnt="0"/>
      <dgm:spPr/>
    </dgm:pt>
    <dgm:pt modelId="{3D6A6137-1F3E-4789-9FBF-1603694F6857}" type="pres">
      <dgm:prSet presAssocID="{A6C52178-E2FB-465E-B038-C7BF1F090CB6}" presName="background3" presStyleLbl="node3" presStyleIdx="4" presStyleCnt="8"/>
      <dgm:spPr/>
    </dgm:pt>
    <dgm:pt modelId="{27F9849C-4C30-44B0-B518-0E316EB764EC}" type="pres">
      <dgm:prSet presAssocID="{A6C52178-E2FB-465E-B038-C7BF1F090CB6}" presName="text3" presStyleLbl="fgAcc3" presStyleIdx="4" presStyleCnt="8">
        <dgm:presLayoutVars>
          <dgm:chPref val="3"/>
        </dgm:presLayoutVars>
      </dgm:prSet>
      <dgm:spPr/>
      <dgm:t>
        <a:bodyPr/>
        <a:lstStyle/>
        <a:p>
          <a:endParaRPr lang="en-US"/>
        </a:p>
      </dgm:t>
    </dgm:pt>
    <dgm:pt modelId="{353C685D-F927-4E0F-A3C3-C4DE7EC5DDED}" type="pres">
      <dgm:prSet presAssocID="{A6C52178-E2FB-465E-B038-C7BF1F090CB6}" presName="hierChild4" presStyleCnt="0"/>
      <dgm:spPr/>
    </dgm:pt>
    <dgm:pt modelId="{A832D63F-446B-4956-8FC3-34751607F754}" type="pres">
      <dgm:prSet presAssocID="{7891118A-A43E-43EE-9794-2198142AB00B}" presName="Name17" presStyleLbl="parChTrans1D3" presStyleIdx="5" presStyleCnt="8"/>
      <dgm:spPr/>
    </dgm:pt>
    <dgm:pt modelId="{97E09EE6-1208-4F89-A7FE-49EDAE4FE844}" type="pres">
      <dgm:prSet presAssocID="{3C5DFB1F-9B74-41A8-A755-D8E5CEF93EA8}" presName="hierRoot3" presStyleCnt="0"/>
      <dgm:spPr/>
    </dgm:pt>
    <dgm:pt modelId="{BF99EDED-D4C6-4B81-8FDA-17616BD03CA1}" type="pres">
      <dgm:prSet presAssocID="{3C5DFB1F-9B74-41A8-A755-D8E5CEF93EA8}" presName="composite3" presStyleCnt="0"/>
      <dgm:spPr/>
    </dgm:pt>
    <dgm:pt modelId="{A09466E9-6AA0-4605-AE11-9E7903AA0A89}" type="pres">
      <dgm:prSet presAssocID="{3C5DFB1F-9B74-41A8-A755-D8E5CEF93EA8}" presName="background3" presStyleLbl="node3" presStyleIdx="5" presStyleCnt="8"/>
      <dgm:spPr/>
    </dgm:pt>
    <dgm:pt modelId="{58284450-8456-4242-AE26-1D196FF3CCF6}" type="pres">
      <dgm:prSet presAssocID="{3C5DFB1F-9B74-41A8-A755-D8E5CEF93EA8}" presName="text3" presStyleLbl="fgAcc3" presStyleIdx="5" presStyleCnt="8">
        <dgm:presLayoutVars>
          <dgm:chPref val="3"/>
        </dgm:presLayoutVars>
      </dgm:prSet>
      <dgm:spPr/>
      <dgm:t>
        <a:bodyPr/>
        <a:lstStyle/>
        <a:p>
          <a:pPr rtl="1"/>
          <a:endParaRPr lang="fa-IR"/>
        </a:p>
      </dgm:t>
    </dgm:pt>
    <dgm:pt modelId="{0883337F-BC34-4F1A-8136-A6456A4553FE}" type="pres">
      <dgm:prSet presAssocID="{3C5DFB1F-9B74-41A8-A755-D8E5CEF93EA8}" presName="hierChild4" presStyleCnt="0"/>
      <dgm:spPr/>
    </dgm:pt>
    <dgm:pt modelId="{AF501D96-6BEA-403F-BEB6-717D54E46EB4}" type="pres">
      <dgm:prSet presAssocID="{7F1554D8-204F-4FF1-8E70-BD178A0C95E4}" presName="Name17" presStyleLbl="parChTrans1D3" presStyleIdx="6" presStyleCnt="8"/>
      <dgm:spPr/>
    </dgm:pt>
    <dgm:pt modelId="{605A4EA8-D25F-4CEB-9556-4182A42FAC25}" type="pres">
      <dgm:prSet presAssocID="{C393BD16-6D00-4180-B3E9-072EC00C3CD4}" presName="hierRoot3" presStyleCnt="0"/>
      <dgm:spPr/>
    </dgm:pt>
    <dgm:pt modelId="{05786D13-4952-4163-85BC-4EEA46E83F9E}" type="pres">
      <dgm:prSet presAssocID="{C393BD16-6D00-4180-B3E9-072EC00C3CD4}" presName="composite3" presStyleCnt="0"/>
      <dgm:spPr/>
    </dgm:pt>
    <dgm:pt modelId="{4341B631-DE5C-4C5A-8674-1F3177381994}" type="pres">
      <dgm:prSet presAssocID="{C393BD16-6D00-4180-B3E9-072EC00C3CD4}" presName="background3" presStyleLbl="node3" presStyleIdx="6" presStyleCnt="8"/>
      <dgm:spPr/>
    </dgm:pt>
    <dgm:pt modelId="{6711D19B-F036-4B4D-AB06-29FB0D33F0AE}" type="pres">
      <dgm:prSet presAssocID="{C393BD16-6D00-4180-B3E9-072EC00C3CD4}" presName="text3" presStyleLbl="fgAcc3" presStyleIdx="6" presStyleCnt="8">
        <dgm:presLayoutVars>
          <dgm:chPref val="3"/>
        </dgm:presLayoutVars>
      </dgm:prSet>
      <dgm:spPr/>
    </dgm:pt>
    <dgm:pt modelId="{ECE64001-2734-47A8-8076-001BC38ACBFB}" type="pres">
      <dgm:prSet presAssocID="{C393BD16-6D00-4180-B3E9-072EC00C3CD4}" presName="hierChild4" presStyleCnt="0"/>
      <dgm:spPr/>
    </dgm:pt>
    <dgm:pt modelId="{42BA3D7D-BA68-44FE-AB12-AA26F6709A22}" type="pres">
      <dgm:prSet presAssocID="{ABDF30A1-FF72-4E61-BE30-2F3C843D49E0}" presName="Name17" presStyleLbl="parChTrans1D3" presStyleIdx="7" presStyleCnt="8"/>
      <dgm:spPr/>
      <dgm:t>
        <a:bodyPr/>
        <a:lstStyle/>
        <a:p>
          <a:endParaRPr lang="en-US"/>
        </a:p>
      </dgm:t>
    </dgm:pt>
    <dgm:pt modelId="{B2675447-7B63-48E6-8397-5DA3FBD512CD}" type="pres">
      <dgm:prSet presAssocID="{09B925B2-1D9F-464C-A212-926FED626933}" presName="hierRoot3" presStyleCnt="0"/>
      <dgm:spPr/>
    </dgm:pt>
    <dgm:pt modelId="{DAEEC193-272B-4494-B06E-39169296B5A5}" type="pres">
      <dgm:prSet presAssocID="{09B925B2-1D9F-464C-A212-926FED626933}" presName="composite3" presStyleCnt="0"/>
      <dgm:spPr/>
    </dgm:pt>
    <dgm:pt modelId="{F85EA77E-AD47-4903-AA3C-AAA4CC1A1F9B}" type="pres">
      <dgm:prSet presAssocID="{09B925B2-1D9F-464C-A212-926FED626933}" presName="background3" presStyleLbl="node3" presStyleIdx="7" presStyleCnt="8"/>
      <dgm:spPr/>
    </dgm:pt>
    <dgm:pt modelId="{99CA6300-4F7E-47D5-BB5A-B15A58F1EA95}" type="pres">
      <dgm:prSet presAssocID="{09B925B2-1D9F-464C-A212-926FED626933}" presName="text3" presStyleLbl="fgAcc3" presStyleIdx="7" presStyleCnt="8">
        <dgm:presLayoutVars>
          <dgm:chPref val="3"/>
        </dgm:presLayoutVars>
      </dgm:prSet>
      <dgm:spPr/>
      <dgm:t>
        <a:bodyPr/>
        <a:lstStyle/>
        <a:p>
          <a:endParaRPr lang="en-US"/>
        </a:p>
      </dgm:t>
    </dgm:pt>
    <dgm:pt modelId="{0D0B6316-DDAE-4ADA-863D-9400D956B3AC}" type="pres">
      <dgm:prSet presAssocID="{09B925B2-1D9F-464C-A212-926FED626933}" presName="hierChild4" presStyleCnt="0"/>
      <dgm:spPr/>
    </dgm:pt>
  </dgm:ptLst>
  <dgm:cxnLst>
    <dgm:cxn modelId="{3B60E545-EA81-4E16-ACDE-34D50BE04A3F}" srcId="{4A0A6B91-1160-4B46-A36B-D6281978F897}" destId="{F5ED53F3-E1C2-4F45-80CD-EF6CD423C114}" srcOrd="0" destOrd="0" parTransId="{8BD0CF6B-642B-43DA-94A1-6F1CEA31CA88}" sibTransId="{B6397F60-5315-409D-AAEA-4BB052D6EF60}"/>
    <dgm:cxn modelId="{6F55C4BC-A5FF-47AD-A92C-DC3E4394691C}" type="presOf" srcId="{4A0A6B91-1160-4B46-A36B-D6281978F897}" destId="{301653E4-8298-4C6D-9CD6-D2EB0E3C0097}" srcOrd="0" destOrd="0" presId="urn:microsoft.com/office/officeart/2005/8/layout/hierarchy1"/>
    <dgm:cxn modelId="{9A33B5CA-0848-4400-AE8A-6350767444C3}" type="presOf" srcId="{D65D76CE-F5CF-4AC2-A98A-4B106FF816DC}" destId="{B2D0650D-6D86-4E18-A249-D35B89F3AE41}" srcOrd="0" destOrd="0" presId="urn:microsoft.com/office/officeart/2005/8/layout/hierarchy1"/>
    <dgm:cxn modelId="{BF6D5291-DFD1-402B-B2A9-2DAC93A09DB0}" srcId="{F5ED53F3-E1C2-4F45-80CD-EF6CD423C114}" destId="{67C65F57-9F85-4757-B8EB-568690C3AC9D}" srcOrd="0" destOrd="0" parTransId="{98C1608C-95CC-4D53-BAF0-73D45E4FD043}" sibTransId="{E9172F16-B21E-4F6D-BD3C-3C4204969C91}"/>
    <dgm:cxn modelId="{D73EC524-0DD3-4DA5-9EC2-E51AFE90BF8B}" type="presOf" srcId="{7F1554D8-204F-4FF1-8E70-BD178A0C95E4}" destId="{AF501D96-6BEA-403F-BEB6-717D54E46EB4}" srcOrd="0" destOrd="0" presId="urn:microsoft.com/office/officeart/2005/8/layout/hierarchy1"/>
    <dgm:cxn modelId="{1839A8AB-51AC-4F5F-9EF8-9EACCC795CBF}" srcId="{D65D76CE-F5CF-4AC2-A98A-4B106FF816DC}" destId="{09B925B2-1D9F-464C-A212-926FED626933}" srcOrd="7" destOrd="0" parTransId="{ABDF30A1-FF72-4E61-BE30-2F3C843D49E0}" sibTransId="{40869B68-9BB8-409A-83A4-804D54FE689B}"/>
    <dgm:cxn modelId="{CF1B43C2-FA72-4CD5-A3DC-B3A30802E2FD}" type="presOf" srcId="{A6C52178-E2FB-465E-B038-C7BF1F090CB6}" destId="{27F9849C-4C30-44B0-B518-0E316EB764EC}" srcOrd="0" destOrd="0" presId="urn:microsoft.com/office/officeart/2005/8/layout/hierarchy1"/>
    <dgm:cxn modelId="{03A9427B-C7BB-4BBF-8C9E-40AC8878F648}" srcId="{F5ED53F3-E1C2-4F45-80CD-EF6CD423C114}" destId="{D65D76CE-F5CF-4AC2-A98A-4B106FF816DC}" srcOrd="2" destOrd="0" parTransId="{3A7A1CB1-0B7C-4A21-BEDB-93754C0AD07E}" sibTransId="{EEBA6BCA-191F-48C6-B6CE-459691A0D8B7}"/>
    <dgm:cxn modelId="{219D9C67-8E3B-4B40-827B-935DB98F4461}" srcId="{D65D76CE-F5CF-4AC2-A98A-4B106FF816DC}" destId="{1F473077-DFB0-43F4-B2A4-248413106776}" srcOrd="2" destOrd="0" parTransId="{3AA6699E-693A-4B5E-9350-82A447D6DA49}" sibTransId="{69B554BE-CC8A-4DE2-93AC-C7B75028F563}"/>
    <dgm:cxn modelId="{57C56BAC-7FDC-46A7-B7A3-1FED6846D2E6}" type="presOf" srcId="{3C5DFB1F-9B74-41A8-A755-D8E5CEF93EA8}" destId="{58284450-8456-4242-AE26-1D196FF3CCF6}" srcOrd="0" destOrd="0" presId="urn:microsoft.com/office/officeart/2005/8/layout/hierarchy1"/>
    <dgm:cxn modelId="{FC45ED95-4B23-423A-9E24-5C224CADBD6B}" type="presOf" srcId="{3A7A1CB1-0B7C-4A21-BEDB-93754C0AD07E}" destId="{1EFDC3FF-D2DF-4194-A8AC-65811251EC86}" srcOrd="0" destOrd="0" presId="urn:microsoft.com/office/officeart/2005/8/layout/hierarchy1"/>
    <dgm:cxn modelId="{BF08536C-3B82-4FA6-83A6-4326CA1BA635}" srcId="{D65D76CE-F5CF-4AC2-A98A-4B106FF816DC}" destId="{3C5DFB1F-9B74-41A8-A755-D8E5CEF93EA8}" srcOrd="5" destOrd="0" parTransId="{7891118A-A43E-43EE-9794-2198142AB00B}" sibTransId="{63F6FAE5-3B62-45ED-8E9D-F95F4F2831F6}"/>
    <dgm:cxn modelId="{4A9197CC-0910-44E5-88DB-3AEC6EA60811}" type="presOf" srcId="{D8A57F96-B136-4E8F-B5FA-C35B33B42D1A}" destId="{5E85EF3A-08E5-4D27-93F8-7288648945EA}" srcOrd="0" destOrd="0" presId="urn:microsoft.com/office/officeart/2005/8/layout/hierarchy1"/>
    <dgm:cxn modelId="{CEB05F46-012E-44D7-AB1A-8D54FABE41CA}" srcId="{D65D76CE-F5CF-4AC2-A98A-4B106FF816DC}" destId="{D8A57F96-B136-4E8F-B5FA-C35B33B42D1A}" srcOrd="0" destOrd="0" parTransId="{11CE4F72-2AE2-43D8-9AF2-7FAB71B2B1A9}" sibTransId="{ADA7C6D6-45CE-4DC9-A8EE-219574627652}"/>
    <dgm:cxn modelId="{AEDE5FD0-8158-46A5-9BD9-4654A1EC4B07}" type="presOf" srcId="{11CE4F72-2AE2-43D8-9AF2-7FAB71B2B1A9}" destId="{85ADFF4E-2939-498A-9081-1B63BB80FFC6}" srcOrd="0" destOrd="0" presId="urn:microsoft.com/office/officeart/2005/8/layout/hierarchy1"/>
    <dgm:cxn modelId="{FD15494A-D200-4CB4-ACAC-3595AAE4DAF1}" type="presOf" srcId="{00877401-4A44-45DD-8080-244493758866}" destId="{A75670E8-EE13-47B9-A233-D07479E7677E}" srcOrd="0" destOrd="0" presId="urn:microsoft.com/office/officeart/2005/8/layout/hierarchy1"/>
    <dgm:cxn modelId="{A3F81322-6ED5-4D0A-97E0-A8E9AAACF51D}" type="presOf" srcId="{D3AAC36F-9C45-4A84-81D6-F80B9CD7B35B}" destId="{68AA5F48-1B91-40E4-9CAD-D29375BFD77B}" srcOrd="0" destOrd="0" presId="urn:microsoft.com/office/officeart/2005/8/layout/hierarchy1"/>
    <dgm:cxn modelId="{9A5CFED4-7D58-4836-821D-01A60D198D89}" type="presOf" srcId="{ABDF30A1-FF72-4E61-BE30-2F3C843D49E0}" destId="{42BA3D7D-BA68-44FE-AB12-AA26F6709A22}" srcOrd="0" destOrd="0" presId="urn:microsoft.com/office/officeart/2005/8/layout/hierarchy1"/>
    <dgm:cxn modelId="{C1E55AD7-E391-45FB-93A0-6ED3333CBFAB}" type="presOf" srcId="{0B7BE621-A6E4-4A59-AC95-6DAFD644A746}" destId="{18559177-B23E-4EB3-B184-83FCBA382745}" srcOrd="0" destOrd="0" presId="urn:microsoft.com/office/officeart/2005/8/layout/hierarchy1"/>
    <dgm:cxn modelId="{58332858-4507-4038-92DC-F22DD6D4CD73}" type="presOf" srcId="{A333948F-B404-4255-9797-95BB326DE8C1}" destId="{58A696E3-57EE-40C3-A16C-01D37951075E}" srcOrd="0" destOrd="0" presId="urn:microsoft.com/office/officeart/2005/8/layout/hierarchy1"/>
    <dgm:cxn modelId="{E722DD0F-B3D5-4E8A-90F6-AD754A731F8B}" type="presOf" srcId="{7891118A-A43E-43EE-9794-2198142AB00B}" destId="{A832D63F-446B-4956-8FC3-34751607F754}" srcOrd="0" destOrd="0" presId="urn:microsoft.com/office/officeart/2005/8/layout/hierarchy1"/>
    <dgm:cxn modelId="{4810B49F-7455-4221-BBF9-70F732D5C827}" type="presOf" srcId="{C393BD16-6D00-4180-B3E9-072EC00C3CD4}" destId="{6711D19B-F036-4B4D-AB06-29FB0D33F0AE}" srcOrd="0" destOrd="0" presId="urn:microsoft.com/office/officeart/2005/8/layout/hierarchy1"/>
    <dgm:cxn modelId="{E3466572-E885-4FC1-A051-9B98486910F2}" type="presOf" srcId="{F5ED53F3-E1C2-4F45-80CD-EF6CD423C114}" destId="{D5CCFC30-6944-4F59-8942-71FD71A4DCAA}" srcOrd="0" destOrd="0" presId="urn:microsoft.com/office/officeart/2005/8/layout/hierarchy1"/>
    <dgm:cxn modelId="{D2DE4F69-D9BC-49AD-8844-B12B48D6FF2E}" type="presOf" srcId="{3AA6699E-693A-4B5E-9350-82A447D6DA49}" destId="{6B72E9C0-3F5A-447E-8AB3-CB7E1A54F759}" srcOrd="0" destOrd="0" presId="urn:microsoft.com/office/officeart/2005/8/layout/hierarchy1"/>
    <dgm:cxn modelId="{F13D0F2C-F07D-45F0-905F-A4532B94EE41}" srcId="{D65D76CE-F5CF-4AC2-A98A-4B106FF816DC}" destId="{C393BD16-6D00-4180-B3E9-072EC00C3CD4}" srcOrd="6" destOrd="0" parTransId="{7F1554D8-204F-4FF1-8E70-BD178A0C95E4}" sibTransId="{8AFAA3F9-FFA6-4E3A-8BF5-CA457788C1B6}"/>
    <dgm:cxn modelId="{75D66ADB-CC56-4D6A-B0C6-8AB174E33738}" type="presOf" srcId="{09109D9E-4A9D-4A43-9769-F1079641825F}" destId="{55D012D5-3BA7-478C-9608-F082F36174DB}" srcOrd="0" destOrd="0" presId="urn:microsoft.com/office/officeart/2005/8/layout/hierarchy1"/>
    <dgm:cxn modelId="{C5B2FFAC-4222-4347-8FB6-CE3CC6CDDB37}" srcId="{D65D76CE-F5CF-4AC2-A98A-4B106FF816DC}" destId="{226B7A61-BF8E-4FB4-AF74-C9BEB139E7BB}" srcOrd="1" destOrd="0" parTransId="{D3AAC36F-9C45-4A84-81D6-F80B9CD7B35B}" sibTransId="{D41D27AE-7CCA-4AF7-AE6F-148EA0AF1CBA}"/>
    <dgm:cxn modelId="{DCD484BB-0166-475A-81EB-9262902479F4}" type="presOf" srcId="{09B925B2-1D9F-464C-A212-926FED626933}" destId="{99CA6300-4F7E-47D5-BB5A-B15A58F1EA95}" srcOrd="0" destOrd="0" presId="urn:microsoft.com/office/officeart/2005/8/layout/hierarchy1"/>
    <dgm:cxn modelId="{3F7DC42C-640B-4C71-A4E4-3D66E6A66AEE}" type="presOf" srcId="{67C65F57-9F85-4757-B8EB-568690C3AC9D}" destId="{BAA4084E-03AC-4FB0-AB3A-1B03807561DE}" srcOrd="0" destOrd="0" presId="urn:microsoft.com/office/officeart/2005/8/layout/hierarchy1"/>
    <dgm:cxn modelId="{293E2E08-D955-4287-ABBD-60841BFE45CA}" srcId="{F5ED53F3-E1C2-4F45-80CD-EF6CD423C114}" destId="{A333948F-B404-4255-9797-95BB326DE8C1}" srcOrd="1" destOrd="0" parTransId="{00877401-4A44-45DD-8080-244493758866}" sibTransId="{ED65C4BF-5A19-4C88-8DF5-2BFFA2088DC2}"/>
    <dgm:cxn modelId="{3D363C60-149C-48B5-8435-0019CCC1F2E1}" srcId="{D65D76CE-F5CF-4AC2-A98A-4B106FF816DC}" destId="{A6C52178-E2FB-465E-B038-C7BF1F090CB6}" srcOrd="4" destOrd="0" parTransId="{0B7BE621-A6E4-4A59-AC95-6DAFD644A746}" sibTransId="{DC3A0474-967F-46A6-AEA7-A6B47F295BD5}"/>
    <dgm:cxn modelId="{67236DDA-59F6-4D26-86F7-E74CDDB9E994}" type="presOf" srcId="{98C1608C-95CC-4D53-BAF0-73D45E4FD043}" destId="{E631D171-10A0-4BF4-8D3C-C0982B9A9F13}" srcOrd="0" destOrd="0" presId="urn:microsoft.com/office/officeart/2005/8/layout/hierarchy1"/>
    <dgm:cxn modelId="{736B541F-F051-4BD1-8501-99EDCC8DB22E}" type="presOf" srcId="{A0D7C80C-4175-4772-BED1-9581FF95E9F3}" destId="{DC7E470F-200D-468F-9657-174428A3B5F6}" srcOrd="0" destOrd="0" presId="urn:microsoft.com/office/officeart/2005/8/layout/hierarchy1"/>
    <dgm:cxn modelId="{5DB1DFBA-F693-4599-B6D0-BF13817E7B36}" type="presOf" srcId="{1F473077-DFB0-43F4-B2A4-248413106776}" destId="{437407DD-C419-4F87-80D8-FFE5919B54E1}" srcOrd="0" destOrd="0" presId="urn:microsoft.com/office/officeart/2005/8/layout/hierarchy1"/>
    <dgm:cxn modelId="{95424EFA-6B8F-4723-AE5C-5E4223890D3E}" srcId="{D65D76CE-F5CF-4AC2-A98A-4B106FF816DC}" destId="{A0D7C80C-4175-4772-BED1-9581FF95E9F3}" srcOrd="3" destOrd="0" parTransId="{09109D9E-4A9D-4A43-9769-F1079641825F}" sibTransId="{05C1B6AB-93DA-4C66-A0CA-DA352317A8C8}"/>
    <dgm:cxn modelId="{1908F0BA-9378-4974-8ADE-3E20C965C398}" type="presOf" srcId="{226B7A61-BF8E-4FB4-AF74-C9BEB139E7BB}" destId="{285865AA-25F6-4E53-BE86-755F310621EC}" srcOrd="0" destOrd="0" presId="urn:microsoft.com/office/officeart/2005/8/layout/hierarchy1"/>
    <dgm:cxn modelId="{DEDD19CF-6538-4C5A-ABCD-A276ED42B044}" type="presParOf" srcId="{301653E4-8298-4C6D-9CD6-D2EB0E3C0097}" destId="{AC2DD3AE-B21F-4608-A745-EE7ED585079D}" srcOrd="0" destOrd="0" presId="urn:microsoft.com/office/officeart/2005/8/layout/hierarchy1"/>
    <dgm:cxn modelId="{27D81D65-C748-4002-94C4-D5AB410C2F85}" type="presParOf" srcId="{AC2DD3AE-B21F-4608-A745-EE7ED585079D}" destId="{3F8A83DC-6593-40CF-9243-61409C94B1DC}" srcOrd="0" destOrd="0" presId="urn:microsoft.com/office/officeart/2005/8/layout/hierarchy1"/>
    <dgm:cxn modelId="{BE8BAD3E-D409-42DC-B072-CB80B579A6B4}" type="presParOf" srcId="{3F8A83DC-6593-40CF-9243-61409C94B1DC}" destId="{1CD8C30A-6E3E-4FE4-8FE4-F5DB440DB0BB}" srcOrd="0" destOrd="0" presId="urn:microsoft.com/office/officeart/2005/8/layout/hierarchy1"/>
    <dgm:cxn modelId="{27FDFA99-0B1D-4877-A996-06D9437D20F2}" type="presParOf" srcId="{3F8A83DC-6593-40CF-9243-61409C94B1DC}" destId="{D5CCFC30-6944-4F59-8942-71FD71A4DCAA}" srcOrd="1" destOrd="0" presId="urn:microsoft.com/office/officeart/2005/8/layout/hierarchy1"/>
    <dgm:cxn modelId="{871641FB-3C2D-44DB-BB1F-73F7EB0692B3}" type="presParOf" srcId="{AC2DD3AE-B21F-4608-A745-EE7ED585079D}" destId="{807DF8A3-0EA5-49EA-8F1C-5E452C7FDD1A}" srcOrd="1" destOrd="0" presId="urn:microsoft.com/office/officeart/2005/8/layout/hierarchy1"/>
    <dgm:cxn modelId="{FC6FB0F6-6665-4B38-86A0-C6FE8A178750}" type="presParOf" srcId="{807DF8A3-0EA5-49EA-8F1C-5E452C7FDD1A}" destId="{E631D171-10A0-4BF4-8D3C-C0982B9A9F13}" srcOrd="0" destOrd="0" presId="urn:microsoft.com/office/officeart/2005/8/layout/hierarchy1"/>
    <dgm:cxn modelId="{C363B270-183A-488B-B669-9962B6E0BEBE}" type="presParOf" srcId="{807DF8A3-0EA5-49EA-8F1C-5E452C7FDD1A}" destId="{D6F63E2A-F6F5-4D1A-8975-A5DCA452DE63}" srcOrd="1" destOrd="0" presId="urn:microsoft.com/office/officeart/2005/8/layout/hierarchy1"/>
    <dgm:cxn modelId="{4A985184-8E6A-486C-8CC5-B3CFAACC1BF4}" type="presParOf" srcId="{D6F63E2A-F6F5-4D1A-8975-A5DCA452DE63}" destId="{12A28BEA-17E4-4C84-970E-AD7CF8A4034A}" srcOrd="0" destOrd="0" presId="urn:microsoft.com/office/officeart/2005/8/layout/hierarchy1"/>
    <dgm:cxn modelId="{FC562B90-BFE7-4F13-99C9-9596AEF10003}" type="presParOf" srcId="{12A28BEA-17E4-4C84-970E-AD7CF8A4034A}" destId="{0B37A30C-AE7B-4EF1-A1B2-8D28B57F54D2}" srcOrd="0" destOrd="0" presId="urn:microsoft.com/office/officeart/2005/8/layout/hierarchy1"/>
    <dgm:cxn modelId="{A8761ED7-61D4-447B-B8B9-354131A6734C}" type="presParOf" srcId="{12A28BEA-17E4-4C84-970E-AD7CF8A4034A}" destId="{BAA4084E-03AC-4FB0-AB3A-1B03807561DE}" srcOrd="1" destOrd="0" presId="urn:microsoft.com/office/officeart/2005/8/layout/hierarchy1"/>
    <dgm:cxn modelId="{8854F7A9-5F28-4A99-82E9-78BEAD53FED7}" type="presParOf" srcId="{D6F63E2A-F6F5-4D1A-8975-A5DCA452DE63}" destId="{AF9728B0-8CD6-4BE3-9FC2-628535F41781}" srcOrd="1" destOrd="0" presId="urn:microsoft.com/office/officeart/2005/8/layout/hierarchy1"/>
    <dgm:cxn modelId="{8D26D6E8-17C8-4C69-8C9D-1784DF15E682}" type="presParOf" srcId="{807DF8A3-0EA5-49EA-8F1C-5E452C7FDD1A}" destId="{A75670E8-EE13-47B9-A233-D07479E7677E}" srcOrd="2" destOrd="0" presId="urn:microsoft.com/office/officeart/2005/8/layout/hierarchy1"/>
    <dgm:cxn modelId="{4C8F40A6-E660-47F2-B600-C274B9434691}" type="presParOf" srcId="{807DF8A3-0EA5-49EA-8F1C-5E452C7FDD1A}" destId="{9E110D2D-0FA3-4F72-B5DA-50EEE1EB04DB}" srcOrd="3" destOrd="0" presId="urn:microsoft.com/office/officeart/2005/8/layout/hierarchy1"/>
    <dgm:cxn modelId="{CE011985-2F5E-475D-8D15-64D8EB96288B}" type="presParOf" srcId="{9E110D2D-0FA3-4F72-B5DA-50EEE1EB04DB}" destId="{2A5EE9FB-37CC-44D6-B2ED-D9F1981D94A5}" srcOrd="0" destOrd="0" presId="urn:microsoft.com/office/officeart/2005/8/layout/hierarchy1"/>
    <dgm:cxn modelId="{2D1B4435-B910-4CEB-897D-014E551513CA}" type="presParOf" srcId="{2A5EE9FB-37CC-44D6-B2ED-D9F1981D94A5}" destId="{2C798D73-F702-4265-857A-25531DAF5A85}" srcOrd="0" destOrd="0" presId="urn:microsoft.com/office/officeart/2005/8/layout/hierarchy1"/>
    <dgm:cxn modelId="{2DAC5A53-B591-45CB-8D22-5B1B0EA85367}" type="presParOf" srcId="{2A5EE9FB-37CC-44D6-B2ED-D9F1981D94A5}" destId="{58A696E3-57EE-40C3-A16C-01D37951075E}" srcOrd="1" destOrd="0" presId="urn:microsoft.com/office/officeart/2005/8/layout/hierarchy1"/>
    <dgm:cxn modelId="{0134BED5-ACC9-494E-BE54-CBB9937D1E4C}" type="presParOf" srcId="{9E110D2D-0FA3-4F72-B5DA-50EEE1EB04DB}" destId="{D9A1FD6F-2CF6-4481-ABC4-4A597A1375E2}" srcOrd="1" destOrd="0" presId="urn:microsoft.com/office/officeart/2005/8/layout/hierarchy1"/>
    <dgm:cxn modelId="{0499D06F-8D43-402C-8508-3989C93F4B6C}" type="presParOf" srcId="{807DF8A3-0EA5-49EA-8F1C-5E452C7FDD1A}" destId="{1EFDC3FF-D2DF-4194-A8AC-65811251EC86}" srcOrd="4" destOrd="0" presId="urn:microsoft.com/office/officeart/2005/8/layout/hierarchy1"/>
    <dgm:cxn modelId="{81C1E3B4-0136-4460-83A8-B7BF96146271}" type="presParOf" srcId="{807DF8A3-0EA5-49EA-8F1C-5E452C7FDD1A}" destId="{12D920B9-2787-4B06-88B9-5A771B5757C3}" srcOrd="5" destOrd="0" presId="urn:microsoft.com/office/officeart/2005/8/layout/hierarchy1"/>
    <dgm:cxn modelId="{E8143F56-73E0-4419-BC28-52F21864D203}" type="presParOf" srcId="{12D920B9-2787-4B06-88B9-5A771B5757C3}" destId="{3C3FC4BE-FFC2-4D9A-9B77-E886FD8EEE00}" srcOrd="0" destOrd="0" presId="urn:microsoft.com/office/officeart/2005/8/layout/hierarchy1"/>
    <dgm:cxn modelId="{318FB9FC-ADD4-412D-8FA9-A26FD3742855}" type="presParOf" srcId="{3C3FC4BE-FFC2-4D9A-9B77-E886FD8EEE00}" destId="{6AC89329-BD09-4AE3-8197-48956C35E7D5}" srcOrd="0" destOrd="0" presId="urn:microsoft.com/office/officeart/2005/8/layout/hierarchy1"/>
    <dgm:cxn modelId="{8DFC1DF9-114D-4B8B-8F49-F7F93E8FD9A3}" type="presParOf" srcId="{3C3FC4BE-FFC2-4D9A-9B77-E886FD8EEE00}" destId="{B2D0650D-6D86-4E18-A249-D35B89F3AE41}" srcOrd="1" destOrd="0" presId="urn:microsoft.com/office/officeart/2005/8/layout/hierarchy1"/>
    <dgm:cxn modelId="{D766D9ED-BA62-44A9-BD38-462126A7D786}" type="presParOf" srcId="{12D920B9-2787-4B06-88B9-5A771B5757C3}" destId="{FF5D2C3C-5182-4650-A044-3AC64B8AD337}" srcOrd="1" destOrd="0" presId="urn:microsoft.com/office/officeart/2005/8/layout/hierarchy1"/>
    <dgm:cxn modelId="{E492BB4C-09FA-4857-ACC0-F4B7BF4046D1}" type="presParOf" srcId="{FF5D2C3C-5182-4650-A044-3AC64B8AD337}" destId="{85ADFF4E-2939-498A-9081-1B63BB80FFC6}" srcOrd="0" destOrd="0" presId="urn:microsoft.com/office/officeart/2005/8/layout/hierarchy1"/>
    <dgm:cxn modelId="{CF2D94F6-CAD2-431C-BC72-AD308FAE47D8}" type="presParOf" srcId="{FF5D2C3C-5182-4650-A044-3AC64B8AD337}" destId="{BABEE69C-354C-4764-8526-01BA04772C94}" srcOrd="1" destOrd="0" presId="urn:microsoft.com/office/officeart/2005/8/layout/hierarchy1"/>
    <dgm:cxn modelId="{9591708D-F74D-4605-860F-33B562FAA3B5}" type="presParOf" srcId="{BABEE69C-354C-4764-8526-01BA04772C94}" destId="{5BE1654D-182E-4B43-A620-9BA40C88E35A}" srcOrd="0" destOrd="0" presId="urn:microsoft.com/office/officeart/2005/8/layout/hierarchy1"/>
    <dgm:cxn modelId="{E8B90735-F2F6-4767-82D5-2A34C325E301}" type="presParOf" srcId="{5BE1654D-182E-4B43-A620-9BA40C88E35A}" destId="{AC388A2D-C4A2-42E9-AF61-220971C5CB97}" srcOrd="0" destOrd="0" presId="urn:microsoft.com/office/officeart/2005/8/layout/hierarchy1"/>
    <dgm:cxn modelId="{B5DC23DF-F7D2-4F75-B436-1EF9DB51A0AD}" type="presParOf" srcId="{5BE1654D-182E-4B43-A620-9BA40C88E35A}" destId="{5E85EF3A-08E5-4D27-93F8-7288648945EA}" srcOrd="1" destOrd="0" presId="urn:microsoft.com/office/officeart/2005/8/layout/hierarchy1"/>
    <dgm:cxn modelId="{644EF9C8-9DC9-450F-9C04-2FEB95DD54FD}" type="presParOf" srcId="{BABEE69C-354C-4764-8526-01BA04772C94}" destId="{4D58C9D4-78EE-4E84-AC02-57C7B0D1AB35}" srcOrd="1" destOrd="0" presId="urn:microsoft.com/office/officeart/2005/8/layout/hierarchy1"/>
    <dgm:cxn modelId="{79E86FD9-C906-40B4-90D7-C8D7EF913395}" type="presParOf" srcId="{FF5D2C3C-5182-4650-A044-3AC64B8AD337}" destId="{68AA5F48-1B91-40E4-9CAD-D29375BFD77B}" srcOrd="2" destOrd="0" presId="urn:microsoft.com/office/officeart/2005/8/layout/hierarchy1"/>
    <dgm:cxn modelId="{9A1D6F78-2A8C-41EE-A3B5-3AB2A7563899}" type="presParOf" srcId="{FF5D2C3C-5182-4650-A044-3AC64B8AD337}" destId="{B0C44BFD-28D0-4977-BF4B-AFFE41A007F8}" srcOrd="3" destOrd="0" presId="urn:microsoft.com/office/officeart/2005/8/layout/hierarchy1"/>
    <dgm:cxn modelId="{ABA933FB-8714-4C74-AE97-33DEF5901957}" type="presParOf" srcId="{B0C44BFD-28D0-4977-BF4B-AFFE41A007F8}" destId="{EDB39D10-1F95-4A0F-A100-BFCB6F1641E8}" srcOrd="0" destOrd="0" presId="urn:microsoft.com/office/officeart/2005/8/layout/hierarchy1"/>
    <dgm:cxn modelId="{7BF6897B-5998-4410-8762-596BE2DF4CAE}" type="presParOf" srcId="{EDB39D10-1F95-4A0F-A100-BFCB6F1641E8}" destId="{8D901D1C-4922-45F4-BF94-3984E5C7DC1A}" srcOrd="0" destOrd="0" presId="urn:microsoft.com/office/officeart/2005/8/layout/hierarchy1"/>
    <dgm:cxn modelId="{5D49EA24-CFCB-415E-BA27-461ADE7FBCDD}" type="presParOf" srcId="{EDB39D10-1F95-4A0F-A100-BFCB6F1641E8}" destId="{285865AA-25F6-4E53-BE86-755F310621EC}" srcOrd="1" destOrd="0" presId="urn:microsoft.com/office/officeart/2005/8/layout/hierarchy1"/>
    <dgm:cxn modelId="{B546174C-AD13-4F76-AD60-B00BEB883CD6}" type="presParOf" srcId="{B0C44BFD-28D0-4977-BF4B-AFFE41A007F8}" destId="{AD9BCA0F-EE62-41B7-BB1F-0596A3BAD5CD}" srcOrd="1" destOrd="0" presId="urn:microsoft.com/office/officeart/2005/8/layout/hierarchy1"/>
    <dgm:cxn modelId="{59A202EC-CAFF-453D-A867-99EF2C313261}" type="presParOf" srcId="{FF5D2C3C-5182-4650-A044-3AC64B8AD337}" destId="{6B72E9C0-3F5A-447E-8AB3-CB7E1A54F759}" srcOrd="4" destOrd="0" presId="urn:microsoft.com/office/officeart/2005/8/layout/hierarchy1"/>
    <dgm:cxn modelId="{1D5E500E-AAAC-4BC1-A8FC-4FD54399321B}" type="presParOf" srcId="{FF5D2C3C-5182-4650-A044-3AC64B8AD337}" destId="{CFE3F489-4402-4874-868D-A2D3AFA71AD8}" srcOrd="5" destOrd="0" presId="urn:microsoft.com/office/officeart/2005/8/layout/hierarchy1"/>
    <dgm:cxn modelId="{B7DD200A-B29C-4D27-811D-09F5E2EA8673}" type="presParOf" srcId="{CFE3F489-4402-4874-868D-A2D3AFA71AD8}" destId="{B467F982-F6C3-4525-9697-64CEF257BCC2}" srcOrd="0" destOrd="0" presId="urn:microsoft.com/office/officeart/2005/8/layout/hierarchy1"/>
    <dgm:cxn modelId="{912FD396-9E69-410D-A551-1473E852B6A4}" type="presParOf" srcId="{B467F982-F6C3-4525-9697-64CEF257BCC2}" destId="{F287AA05-6298-40D0-91F0-6A090A5DC97B}" srcOrd="0" destOrd="0" presId="urn:microsoft.com/office/officeart/2005/8/layout/hierarchy1"/>
    <dgm:cxn modelId="{AEBF4766-D8EB-49AE-92F0-195755FE9B2A}" type="presParOf" srcId="{B467F982-F6C3-4525-9697-64CEF257BCC2}" destId="{437407DD-C419-4F87-80D8-FFE5919B54E1}" srcOrd="1" destOrd="0" presId="urn:microsoft.com/office/officeart/2005/8/layout/hierarchy1"/>
    <dgm:cxn modelId="{49DAD4E8-8CB0-4C9F-9D69-2357C6A009B8}" type="presParOf" srcId="{CFE3F489-4402-4874-868D-A2D3AFA71AD8}" destId="{7B3724D4-EED1-49CE-A888-620520E01CB3}" srcOrd="1" destOrd="0" presId="urn:microsoft.com/office/officeart/2005/8/layout/hierarchy1"/>
    <dgm:cxn modelId="{1DBFEA1F-3B90-4775-AFCF-9E474FBB4F7C}" type="presParOf" srcId="{FF5D2C3C-5182-4650-A044-3AC64B8AD337}" destId="{55D012D5-3BA7-478C-9608-F082F36174DB}" srcOrd="6" destOrd="0" presId="urn:microsoft.com/office/officeart/2005/8/layout/hierarchy1"/>
    <dgm:cxn modelId="{CA59BCB8-18C0-41CA-AFF3-03E007A8A835}" type="presParOf" srcId="{FF5D2C3C-5182-4650-A044-3AC64B8AD337}" destId="{ADE9E805-9B8F-45B6-9361-54626ACBD0EF}" srcOrd="7" destOrd="0" presId="urn:microsoft.com/office/officeart/2005/8/layout/hierarchy1"/>
    <dgm:cxn modelId="{C5410F97-559A-46C2-9A14-C23548BC9672}" type="presParOf" srcId="{ADE9E805-9B8F-45B6-9361-54626ACBD0EF}" destId="{96375436-B586-4973-AE38-3A4E98B5BF7D}" srcOrd="0" destOrd="0" presId="urn:microsoft.com/office/officeart/2005/8/layout/hierarchy1"/>
    <dgm:cxn modelId="{3966FC73-3A3E-4299-A35C-CF8C127191D8}" type="presParOf" srcId="{96375436-B586-4973-AE38-3A4E98B5BF7D}" destId="{86DE9BB8-B157-4844-804F-D77D613605B4}" srcOrd="0" destOrd="0" presId="urn:microsoft.com/office/officeart/2005/8/layout/hierarchy1"/>
    <dgm:cxn modelId="{1DEE759D-98CA-4CD7-BACC-A1BAC9DECA07}" type="presParOf" srcId="{96375436-B586-4973-AE38-3A4E98B5BF7D}" destId="{DC7E470F-200D-468F-9657-174428A3B5F6}" srcOrd="1" destOrd="0" presId="urn:microsoft.com/office/officeart/2005/8/layout/hierarchy1"/>
    <dgm:cxn modelId="{84BB913B-DE8F-4F68-9F02-B4FD858A8F97}" type="presParOf" srcId="{ADE9E805-9B8F-45B6-9361-54626ACBD0EF}" destId="{01892FE0-61F2-48E5-B36C-BCE99631CE11}" srcOrd="1" destOrd="0" presId="urn:microsoft.com/office/officeart/2005/8/layout/hierarchy1"/>
    <dgm:cxn modelId="{557EEECE-302F-45DF-A8BE-5D6E7E06B766}" type="presParOf" srcId="{FF5D2C3C-5182-4650-A044-3AC64B8AD337}" destId="{18559177-B23E-4EB3-B184-83FCBA382745}" srcOrd="8" destOrd="0" presId="urn:microsoft.com/office/officeart/2005/8/layout/hierarchy1"/>
    <dgm:cxn modelId="{A4D6C1C9-0A10-4E6B-9106-E99000E80ADA}" type="presParOf" srcId="{FF5D2C3C-5182-4650-A044-3AC64B8AD337}" destId="{2FB6EDF7-04BA-48BF-A3DA-E57C366FA288}" srcOrd="9" destOrd="0" presId="urn:microsoft.com/office/officeart/2005/8/layout/hierarchy1"/>
    <dgm:cxn modelId="{12D1A3A0-473F-410D-828E-773601709FCC}" type="presParOf" srcId="{2FB6EDF7-04BA-48BF-A3DA-E57C366FA288}" destId="{8D1BC9F7-D652-4122-83B1-7AC8B5F548C7}" srcOrd="0" destOrd="0" presId="urn:microsoft.com/office/officeart/2005/8/layout/hierarchy1"/>
    <dgm:cxn modelId="{5A9A7684-4268-4C6E-B2CA-23DCB8383571}" type="presParOf" srcId="{8D1BC9F7-D652-4122-83B1-7AC8B5F548C7}" destId="{3D6A6137-1F3E-4789-9FBF-1603694F6857}" srcOrd="0" destOrd="0" presId="urn:microsoft.com/office/officeart/2005/8/layout/hierarchy1"/>
    <dgm:cxn modelId="{F8C9D5D1-0E2F-44DC-9DC3-8E97D793EE0A}" type="presParOf" srcId="{8D1BC9F7-D652-4122-83B1-7AC8B5F548C7}" destId="{27F9849C-4C30-44B0-B518-0E316EB764EC}" srcOrd="1" destOrd="0" presId="urn:microsoft.com/office/officeart/2005/8/layout/hierarchy1"/>
    <dgm:cxn modelId="{4067F43B-5235-48E8-BFD2-6BC2085CEF07}" type="presParOf" srcId="{2FB6EDF7-04BA-48BF-A3DA-E57C366FA288}" destId="{353C685D-F927-4E0F-A3C3-C4DE7EC5DDED}" srcOrd="1" destOrd="0" presId="urn:microsoft.com/office/officeart/2005/8/layout/hierarchy1"/>
    <dgm:cxn modelId="{CC61A3C3-B882-4028-A91E-ADEF96A8EC26}" type="presParOf" srcId="{FF5D2C3C-5182-4650-A044-3AC64B8AD337}" destId="{A832D63F-446B-4956-8FC3-34751607F754}" srcOrd="10" destOrd="0" presId="urn:microsoft.com/office/officeart/2005/8/layout/hierarchy1"/>
    <dgm:cxn modelId="{922F3401-A088-42FE-A307-DCCF6A1723E5}" type="presParOf" srcId="{FF5D2C3C-5182-4650-A044-3AC64B8AD337}" destId="{97E09EE6-1208-4F89-A7FE-49EDAE4FE844}" srcOrd="11" destOrd="0" presId="urn:microsoft.com/office/officeart/2005/8/layout/hierarchy1"/>
    <dgm:cxn modelId="{2F2E3B9D-0280-4674-9A86-18880CDC0DC4}" type="presParOf" srcId="{97E09EE6-1208-4F89-A7FE-49EDAE4FE844}" destId="{BF99EDED-D4C6-4B81-8FDA-17616BD03CA1}" srcOrd="0" destOrd="0" presId="urn:microsoft.com/office/officeart/2005/8/layout/hierarchy1"/>
    <dgm:cxn modelId="{E0DDAA24-3CB4-4633-9AAA-D924184BD889}" type="presParOf" srcId="{BF99EDED-D4C6-4B81-8FDA-17616BD03CA1}" destId="{A09466E9-6AA0-4605-AE11-9E7903AA0A89}" srcOrd="0" destOrd="0" presId="urn:microsoft.com/office/officeart/2005/8/layout/hierarchy1"/>
    <dgm:cxn modelId="{1B45CA1A-ACF1-48F3-9998-DE3B3AE3E050}" type="presParOf" srcId="{BF99EDED-D4C6-4B81-8FDA-17616BD03CA1}" destId="{58284450-8456-4242-AE26-1D196FF3CCF6}" srcOrd="1" destOrd="0" presId="urn:microsoft.com/office/officeart/2005/8/layout/hierarchy1"/>
    <dgm:cxn modelId="{A560FD1A-6EC5-480E-8481-E731EB2E56AC}" type="presParOf" srcId="{97E09EE6-1208-4F89-A7FE-49EDAE4FE844}" destId="{0883337F-BC34-4F1A-8136-A6456A4553FE}" srcOrd="1" destOrd="0" presId="urn:microsoft.com/office/officeart/2005/8/layout/hierarchy1"/>
    <dgm:cxn modelId="{F5BD995C-C836-4EAA-98B5-3884F55969FB}" type="presParOf" srcId="{FF5D2C3C-5182-4650-A044-3AC64B8AD337}" destId="{AF501D96-6BEA-403F-BEB6-717D54E46EB4}" srcOrd="12" destOrd="0" presId="urn:microsoft.com/office/officeart/2005/8/layout/hierarchy1"/>
    <dgm:cxn modelId="{2AA0B824-FE84-4BA7-8D9B-6A3419F6A623}" type="presParOf" srcId="{FF5D2C3C-5182-4650-A044-3AC64B8AD337}" destId="{605A4EA8-D25F-4CEB-9556-4182A42FAC25}" srcOrd="13" destOrd="0" presId="urn:microsoft.com/office/officeart/2005/8/layout/hierarchy1"/>
    <dgm:cxn modelId="{95DC8BB9-DC77-4A33-BF38-3BCDE7056A8B}" type="presParOf" srcId="{605A4EA8-D25F-4CEB-9556-4182A42FAC25}" destId="{05786D13-4952-4163-85BC-4EEA46E83F9E}" srcOrd="0" destOrd="0" presId="urn:microsoft.com/office/officeart/2005/8/layout/hierarchy1"/>
    <dgm:cxn modelId="{FAC10BA6-DB71-4AE0-B822-EC8EC205F64F}" type="presParOf" srcId="{05786D13-4952-4163-85BC-4EEA46E83F9E}" destId="{4341B631-DE5C-4C5A-8674-1F3177381994}" srcOrd="0" destOrd="0" presId="urn:microsoft.com/office/officeart/2005/8/layout/hierarchy1"/>
    <dgm:cxn modelId="{71328C02-5639-4497-A1B5-27EB66221849}" type="presParOf" srcId="{05786D13-4952-4163-85BC-4EEA46E83F9E}" destId="{6711D19B-F036-4B4D-AB06-29FB0D33F0AE}" srcOrd="1" destOrd="0" presId="urn:microsoft.com/office/officeart/2005/8/layout/hierarchy1"/>
    <dgm:cxn modelId="{7B452FE6-FB96-4E41-8532-A918D4C0A213}" type="presParOf" srcId="{605A4EA8-D25F-4CEB-9556-4182A42FAC25}" destId="{ECE64001-2734-47A8-8076-001BC38ACBFB}" srcOrd="1" destOrd="0" presId="urn:microsoft.com/office/officeart/2005/8/layout/hierarchy1"/>
    <dgm:cxn modelId="{BD924BC4-AE9C-4414-B4F3-14E746CF0D50}" type="presParOf" srcId="{FF5D2C3C-5182-4650-A044-3AC64B8AD337}" destId="{42BA3D7D-BA68-44FE-AB12-AA26F6709A22}" srcOrd="14" destOrd="0" presId="urn:microsoft.com/office/officeart/2005/8/layout/hierarchy1"/>
    <dgm:cxn modelId="{4294061D-E73C-4E85-952E-2D3D025B484D}" type="presParOf" srcId="{FF5D2C3C-5182-4650-A044-3AC64B8AD337}" destId="{B2675447-7B63-48E6-8397-5DA3FBD512CD}" srcOrd="15" destOrd="0" presId="urn:microsoft.com/office/officeart/2005/8/layout/hierarchy1"/>
    <dgm:cxn modelId="{C54BDA8B-010A-4C10-A3A5-CC327F70C270}" type="presParOf" srcId="{B2675447-7B63-48E6-8397-5DA3FBD512CD}" destId="{DAEEC193-272B-4494-B06E-39169296B5A5}" srcOrd="0" destOrd="0" presId="urn:microsoft.com/office/officeart/2005/8/layout/hierarchy1"/>
    <dgm:cxn modelId="{00BF79C9-54DE-4FC3-AD0D-866A95639735}" type="presParOf" srcId="{DAEEC193-272B-4494-B06E-39169296B5A5}" destId="{F85EA77E-AD47-4903-AA3C-AAA4CC1A1F9B}" srcOrd="0" destOrd="0" presId="urn:microsoft.com/office/officeart/2005/8/layout/hierarchy1"/>
    <dgm:cxn modelId="{4D6B7E7D-B1EC-4EF1-85AE-25A9AFFEE551}" type="presParOf" srcId="{DAEEC193-272B-4494-B06E-39169296B5A5}" destId="{99CA6300-4F7E-47D5-BB5A-B15A58F1EA95}" srcOrd="1" destOrd="0" presId="urn:microsoft.com/office/officeart/2005/8/layout/hierarchy1"/>
    <dgm:cxn modelId="{245E21E5-A615-4624-8A2A-250C751F90C7}" type="presParOf" srcId="{B2675447-7B63-48E6-8397-5DA3FBD512CD}" destId="{0D0B6316-DDAE-4ADA-863D-9400D956B3A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A3D7D-BA68-44FE-AB12-AA26F6709A22}">
      <dsp:nvSpPr>
        <dsp:cNvPr id="0" name=""/>
        <dsp:cNvSpPr/>
      </dsp:nvSpPr>
      <dsp:spPr>
        <a:xfrm>
          <a:off x="4255845" y="2686749"/>
          <a:ext cx="3807972" cy="258892"/>
        </a:xfrm>
        <a:custGeom>
          <a:avLst/>
          <a:gdLst/>
          <a:ahLst/>
          <a:cxnLst/>
          <a:rect l="0" t="0" r="0" b="0"/>
          <a:pathLst>
            <a:path>
              <a:moveTo>
                <a:pt x="0" y="0"/>
              </a:moveTo>
              <a:lnTo>
                <a:pt x="0" y="176427"/>
              </a:lnTo>
              <a:lnTo>
                <a:pt x="3807972" y="176427"/>
              </a:lnTo>
              <a:lnTo>
                <a:pt x="3807972" y="2588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501D96-6BEA-403F-BEB6-717D54E46EB4}">
      <dsp:nvSpPr>
        <dsp:cNvPr id="0" name=""/>
        <dsp:cNvSpPr/>
      </dsp:nvSpPr>
      <dsp:spPr>
        <a:xfrm>
          <a:off x="4255845" y="2686749"/>
          <a:ext cx="2719980" cy="258892"/>
        </a:xfrm>
        <a:custGeom>
          <a:avLst/>
          <a:gdLst/>
          <a:ahLst/>
          <a:cxnLst/>
          <a:rect l="0" t="0" r="0" b="0"/>
          <a:pathLst>
            <a:path>
              <a:moveTo>
                <a:pt x="0" y="0"/>
              </a:moveTo>
              <a:lnTo>
                <a:pt x="0" y="176427"/>
              </a:lnTo>
              <a:lnTo>
                <a:pt x="2719980" y="176427"/>
              </a:lnTo>
              <a:lnTo>
                <a:pt x="2719980" y="2588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32D63F-446B-4956-8FC3-34751607F754}">
      <dsp:nvSpPr>
        <dsp:cNvPr id="0" name=""/>
        <dsp:cNvSpPr/>
      </dsp:nvSpPr>
      <dsp:spPr>
        <a:xfrm>
          <a:off x="4255845" y="2686749"/>
          <a:ext cx="1631988" cy="258892"/>
        </a:xfrm>
        <a:custGeom>
          <a:avLst/>
          <a:gdLst/>
          <a:ahLst/>
          <a:cxnLst/>
          <a:rect l="0" t="0" r="0" b="0"/>
          <a:pathLst>
            <a:path>
              <a:moveTo>
                <a:pt x="0" y="0"/>
              </a:moveTo>
              <a:lnTo>
                <a:pt x="0" y="176427"/>
              </a:lnTo>
              <a:lnTo>
                <a:pt x="1631988" y="176427"/>
              </a:lnTo>
              <a:lnTo>
                <a:pt x="1631988" y="2588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559177-B23E-4EB3-B184-83FCBA382745}">
      <dsp:nvSpPr>
        <dsp:cNvPr id="0" name=""/>
        <dsp:cNvSpPr/>
      </dsp:nvSpPr>
      <dsp:spPr>
        <a:xfrm>
          <a:off x="4255845" y="2686749"/>
          <a:ext cx="543996" cy="258892"/>
        </a:xfrm>
        <a:custGeom>
          <a:avLst/>
          <a:gdLst/>
          <a:ahLst/>
          <a:cxnLst/>
          <a:rect l="0" t="0" r="0" b="0"/>
          <a:pathLst>
            <a:path>
              <a:moveTo>
                <a:pt x="0" y="0"/>
              </a:moveTo>
              <a:lnTo>
                <a:pt x="0" y="176427"/>
              </a:lnTo>
              <a:lnTo>
                <a:pt x="543996" y="176427"/>
              </a:lnTo>
              <a:lnTo>
                <a:pt x="543996" y="2588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5D012D5-3BA7-478C-9608-F082F36174DB}">
      <dsp:nvSpPr>
        <dsp:cNvPr id="0" name=""/>
        <dsp:cNvSpPr/>
      </dsp:nvSpPr>
      <dsp:spPr>
        <a:xfrm>
          <a:off x="3711849" y="2686749"/>
          <a:ext cx="543996" cy="258892"/>
        </a:xfrm>
        <a:custGeom>
          <a:avLst/>
          <a:gdLst/>
          <a:ahLst/>
          <a:cxnLst/>
          <a:rect l="0" t="0" r="0" b="0"/>
          <a:pathLst>
            <a:path>
              <a:moveTo>
                <a:pt x="543996" y="0"/>
              </a:moveTo>
              <a:lnTo>
                <a:pt x="543996" y="176427"/>
              </a:lnTo>
              <a:lnTo>
                <a:pt x="0" y="176427"/>
              </a:lnTo>
              <a:lnTo>
                <a:pt x="0" y="2588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72E9C0-3F5A-447E-8AB3-CB7E1A54F759}">
      <dsp:nvSpPr>
        <dsp:cNvPr id="0" name=""/>
        <dsp:cNvSpPr/>
      </dsp:nvSpPr>
      <dsp:spPr>
        <a:xfrm>
          <a:off x="2623857" y="2686749"/>
          <a:ext cx="1631988" cy="258892"/>
        </a:xfrm>
        <a:custGeom>
          <a:avLst/>
          <a:gdLst/>
          <a:ahLst/>
          <a:cxnLst/>
          <a:rect l="0" t="0" r="0" b="0"/>
          <a:pathLst>
            <a:path>
              <a:moveTo>
                <a:pt x="1631988" y="0"/>
              </a:moveTo>
              <a:lnTo>
                <a:pt x="1631988" y="176427"/>
              </a:lnTo>
              <a:lnTo>
                <a:pt x="0" y="176427"/>
              </a:lnTo>
              <a:lnTo>
                <a:pt x="0" y="2588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AA5F48-1B91-40E4-9CAD-D29375BFD77B}">
      <dsp:nvSpPr>
        <dsp:cNvPr id="0" name=""/>
        <dsp:cNvSpPr/>
      </dsp:nvSpPr>
      <dsp:spPr>
        <a:xfrm>
          <a:off x="1535865" y="2686749"/>
          <a:ext cx="2719980" cy="258892"/>
        </a:xfrm>
        <a:custGeom>
          <a:avLst/>
          <a:gdLst/>
          <a:ahLst/>
          <a:cxnLst/>
          <a:rect l="0" t="0" r="0" b="0"/>
          <a:pathLst>
            <a:path>
              <a:moveTo>
                <a:pt x="2719980" y="0"/>
              </a:moveTo>
              <a:lnTo>
                <a:pt x="2719980" y="176427"/>
              </a:lnTo>
              <a:lnTo>
                <a:pt x="0" y="176427"/>
              </a:lnTo>
              <a:lnTo>
                <a:pt x="0" y="2588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ADFF4E-2939-498A-9081-1B63BB80FFC6}">
      <dsp:nvSpPr>
        <dsp:cNvPr id="0" name=""/>
        <dsp:cNvSpPr/>
      </dsp:nvSpPr>
      <dsp:spPr>
        <a:xfrm>
          <a:off x="447873" y="2686749"/>
          <a:ext cx="3807972" cy="258892"/>
        </a:xfrm>
        <a:custGeom>
          <a:avLst/>
          <a:gdLst/>
          <a:ahLst/>
          <a:cxnLst/>
          <a:rect l="0" t="0" r="0" b="0"/>
          <a:pathLst>
            <a:path>
              <a:moveTo>
                <a:pt x="3807972" y="0"/>
              </a:moveTo>
              <a:lnTo>
                <a:pt x="3807972" y="176427"/>
              </a:lnTo>
              <a:lnTo>
                <a:pt x="0" y="176427"/>
              </a:lnTo>
              <a:lnTo>
                <a:pt x="0" y="25889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FDC3FF-D2DF-4194-A8AC-65811251EC86}">
      <dsp:nvSpPr>
        <dsp:cNvPr id="0" name=""/>
        <dsp:cNvSpPr/>
      </dsp:nvSpPr>
      <dsp:spPr>
        <a:xfrm>
          <a:off x="3167853" y="1862595"/>
          <a:ext cx="1087992" cy="258892"/>
        </a:xfrm>
        <a:custGeom>
          <a:avLst/>
          <a:gdLst/>
          <a:ahLst/>
          <a:cxnLst/>
          <a:rect l="0" t="0" r="0" b="0"/>
          <a:pathLst>
            <a:path>
              <a:moveTo>
                <a:pt x="0" y="0"/>
              </a:moveTo>
              <a:lnTo>
                <a:pt x="0" y="176427"/>
              </a:lnTo>
              <a:lnTo>
                <a:pt x="1087992" y="176427"/>
              </a:lnTo>
              <a:lnTo>
                <a:pt x="1087992" y="2588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5670E8-EE13-47B9-A233-D07479E7677E}">
      <dsp:nvSpPr>
        <dsp:cNvPr id="0" name=""/>
        <dsp:cNvSpPr/>
      </dsp:nvSpPr>
      <dsp:spPr>
        <a:xfrm>
          <a:off x="3122133" y="1862595"/>
          <a:ext cx="91440" cy="258892"/>
        </a:xfrm>
        <a:custGeom>
          <a:avLst/>
          <a:gdLst/>
          <a:ahLst/>
          <a:cxnLst/>
          <a:rect l="0" t="0" r="0" b="0"/>
          <a:pathLst>
            <a:path>
              <a:moveTo>
                <a:pt x="45720" y="0"/>
              </a:moveTo>
              <a:lnTo>
                <a:pt x="45720" y="2588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31D171-10A0-4BF4-8D3C-C0982B9A9F13}">
      <dsp:nvSpPr>
        <dsp:cNvPr id="0" name=""/>
        <dsp:cNvSpPr/>
      </dsp:nvSpPr>
      <dsp:spPr>
        <a:xfrm>
          <a:off x="2079861" y="1862595"/>
          <a:ext cx="1087992" cy="258892"/>
        </a:xfrm>
        <a:custGeom>
          <a:avLst/>
          <a:gdLst/>
          <a:ahLst/>
          <a:cxnLst/>
          <a:rect l="0" t="0" r="0" b="0"/>
          <a:pathLst>
            <a:path>
              <a:moveTo>
                <a:pt x="1087992" y="0"/>
              </a:moveTo>
              <a:lnTo>
                <a:pt x="1087992" y="176427"/>
              </a:lnTo>
              <a:lnTo>
                <a:pt x="0" y="176427"/>
              </a:lnTo>
              <a:lnTo>
                <a:pt x="0" y="25889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D8C30A-6E3E-4FE4-8FE4-F5DB440DB0BB}">
      <dsp:nvSpPr>
        <dsp:cNvPr id="0" name=""/>
        <dsp:cNvSpPr/>
      </dsp:nvSpPr>
      <dsp:spPr>
        <a:xfrm>
          <a:off x="2722765" y="1297333"/>
          <a:ext cx="890175" cy="56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CCFC30-6944-4F59-8942-71FD71A4DCAA}">
      <dsp:nvSpPr>
        <dsp:cNvPr id="0" name=""/>
        <dsp:cNvSpPr/>
      </dsp:nvSpPr>
      <dsp:spPr>
        <a:xfrm>
          <a:off x="2821674" y="1391296"/>
          <a:ext cx="890175" cy="5652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fa-IR" sz="1100" kern="1200" dirty="0" smtClean="0">
              <a:cs typeface="B Titr" pitchFamily="2" charset="-78"/>
            </a:rPr>
            <a:t>آزمونهاي </a:t>
          </a:r>
          <a:r>
            <a:rPr lang="fa-IR" sz="1100" kern="1200" dirty="0" smtClean="0">
              <a:cs typeface="B Titr" pitchFamily="2" charset="-78"/>
            </a:rPr>
            <a:t>حسی</a:t>
          </a:r>
          <a:r>
            <a:rPr lang="fa-IR" sz="1100" kern="1200" dirty="0" smtClean="0">
              <a:cs typeface="B Titr" pitchFamily="2" charset="-78"/>
            </a:rPr>
            <a:t/>
          </a:r>
          <a:br>
            <a:rPr lang="fa-IR" sz="1100" kern="1200" dirty="0" smtClean="0">
              <a:cs typeface="B Titr" pitchFamily="2" charset="-78"/>
            </a:rPr>
          </a:br>
          <a:endParaRPr lang="en-US" sz="1100" kern="1200" dirty="0"/>
        </a:p>
      </dsp:txBody>
      <dsp:txXfrm>
        <a:off x="2838230" y="1407852"/>
        <a:ext cx="857063" cy="532149"/>
      </dsp:txXfrm>
    </dsp:sp>
    <dsp:sp modelId="{0B37A30C-AE7B-4EF1-A1B2-8D28B57F54D2}">
      <dsp:nvSpPr>
        <dsp:cNvPr id="0" name=""/>
        <dsp:cNvSpPr/>
      </dsp:nvSpPr>
      <dsp:spPr>
        <a:xfrm>
          <a:off x="1634773" y="2121487"/>
          <a:ext cx="890175" cy="56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A4084E-03AC-4FB0-AB3A-1B03807561DE}">
      <dsp:nvSpPr>
        <dsp:cNvPr id="0" name=""/>
        <dsp:cNvSpPr/>
      </dsp:nvSpPr>
      <dsp:spPr>
        <a:xfrm>
          <a:off x="1733682" y="2215450"/>
          <a:ext cx="890175" cy="5652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b="1" kern="1200" dirty="0" smtClean="0">
              <a:cs typeface="B Titr" pitchFamily="2" charset="-78"/>
            </a:rPr>
            <a:t>ارزیابی هدونیک </a:t>
          </a:r>
          <a:endParaRPr lang="en-US" sz="1400" b="1" kern="1200" dirty="0">
            <a:cs typeface="B Titr" pitchFamily="2" charset="-78"/>
          </a:endParaRPr>
        </a:p>
      </dsp:txBody>
      <dsp:txXfrm>
        <a:off x="1750238" y="2232006"/>
        <a:ext cx="857063" cy="532149"/>
      </dsp:txXfrm>
    </dsp:sp>
    <dsp:sp modelId="{2C798D73-F702-4265-857A-25531DAF5A85}">
      <dsp:nvSpPr>
        <dsp:cNvPr id="0" name=""/>
        <dsp:cNvSpPr/>
      </dsp:nvSpPr>
      <dsp:spPr>
        <a:xfrm>
          <a:off x="2722765" y="2121487"/>
          <a:ext cx="890175" cy="56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A696E3-57EE-40C3-A16C-01D37951075E}">
      <dsp:nvSpPr>
        <dsp:cNvPr id="0" name=""/>
        <dsp:cNvSpPr/>
      </dsp:nvSpPr>
      <dsp:spPr>
        <a:xfrm>
          <a:off x="2821674" y="2215450"/>
          <a:ext cx="890175" cy="5652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b="1" u="none" kern="1200" dirty="0" smtClean="0">
              <a:cs typeface="B Titr" pitchFamily="2" charset="-78"/>
            </a:rPr>
            <a:t>آزمونهای توصیفی</a:t>
          </a:r>
          <a:endParaRPr lang="en-US" sz="1400" b="1" kern="1200" dirty="0">
            <a:cs typeface="B Titr" pitchFamily="2" charset="-78"/>
          </a:endParaRPr>
        </a:p>
      </dsp:txBody>
      <dsp:txXfrm>
        <a:off x="2838230" y="2232006"/>
        <a:ext cx="857063" cy="532149"/>
      </dsp:txXfrm>
    </dsp:sp>
    <dsp:sp modelId="{6AC89329-BD09-4AE3-8197-48956C35E7D5}">
      <dsp:nvSpPr>
        <dsp:cNvPr id="0" name=""/>
        <dsp:cNvSpPr/>
      </dsp:nvSpPr>
      <dsp:spPr>
        <a:xfrm>
          <a:off x="3810758" y="2121487"/>
          <a:ext cx="890175" cy="56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D0650D-6D86-4E18-A249-D35B89F3AE41}">
      <dsp:nvSpPr>
        <dsp:cNvPr id="0" name=""/>
        <dsp:cNvSpPr/>
      </dsp:nvSpPr>
      <dsp:spPr>
        <a:xfrm>
          <a:off x="3909666" y="2215450"/>
          <a:ext cx="890175" cy="5652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1">
            <a:lnSpc>
              <a:spcPct val="90000"/>
            </a:lnSpc>
            <a:spcBef>
              <a:spcPct val="0"/>
            </a:spcBef>
            <a:spcAft>
              <a:spcPct val="35000"/>
            </a:spcAft>
          </a:pPr>
          <a:r>
            <a:rPr lang="ar-SA" sz="1100" b="1" kern="1200" dirty="0" smtClean="0">
              <a:cs typeface="B Titr" pitchFamily="2" charset="-78"/>
            </a:rPr>
            <a:t>آزمونهای تعیین </a:t>
          </a:r>
          <a:r>
            <a:rPr lang="ar-SA" sz="1100" b="1" kern="1200" dirty="0" smtClean="0">
              <a:cs typeface="B Titr" pitchFamily="2" charset="-78"/>
            </a:rPr>
            <a:t>تفاوت</a:t>
          </a:r>
          <a:endParaRPr lang="en-US" sz="1100" kern="1200" dirty="0">
            <a:cs typeface="B Titr" pitchFamily="2" charset="-78"/>
          </a:endParaRPr>
        </a:p>
      </dsp:txBody>
      <dsp:txXfrm>
        <a:off x="3926222" y="2232006"/>
        <a:ext cx="857063" cy="532149"/>
      </dsp:txXfrm>
    </dsp:sp>
    <dsp:sp modelId="{AC388A2D-C4A2-42E9-AF61-220971C5CB97}">
      <dsp:nvSpPr>
        <dsp:cNvPr id="0" name=""/>
        <dsp:cNvSpPr/>
      </dsp:nvSpPr>
      <dsp:spPr>
        <a:xfrm>
          <a:off x="2785" y="2945641"/>
          <a:ext cx="890175" cy="56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85EF3A-08E5-4D27-93F8-7288648945EA}">
      <dsp:nvSpPr>
        <dsp:cNvPr id="0" name=""/>
        <dsp:cNvSpPr/>
      </dsp:nvSpPr>
      <dsp:spPr>
        <a:xfrm>
          <a:off x="101693" y="3039604"/>
          <a:ext cx="890175" cy="5652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fa-IR" sz="1200" kern="1200" dirty="0" smtClean="0">
              <a:cs typeface="B Zar" pitchFamily="2" charset="-78"/>
            </a:rPr>
            <a:t>مقایسه انفرادی</a:t>
          </a:r>
          <a:endParaRPr lang="fa-IR" sz="1200" kern="1200" dirty="0">
            <a:cs typeface="B Zar" pitchFamily="2" charset="-78"/>
          </a:endParaRPr>
        </a:p>
      </dsp:txBody>
      <dsp:txXfrm>
        <a:off x="118249" y="3056160"/>
        <a:ext cx="857063" cy="532149"/>
      </dsp:txXfrm>
    </dsp:sp>
    <dsp:sp modelId="{8D901D1C-4922-45F4-BF94-3984E5C7DC1A}">
      <dsp:nvSpPr>
        <dsp:cNvPr id="0" name=""/>
        <dsp:cNvSpPr/>
      </dsp:nvSpPr>
      <dsp:spPr>
        <a:xfrm>
          <a:off x="1090777" y="2945641"/>
          <a:ext cx="890175" cy="56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5865AA-25F6-4E53-BE86-755F310621EC}">
      <dsp:nvSpPr>
        <dsp:cNvPr id="0" name=""/>
        <dsp:cNvSpPr/>
      </dsp:nvSpPr>
      <dsp:spPr>
        <a:xfrm>
          <a:off x="1189685" y="3039604"/>
          <a:ext cx="890175" cy="5652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fa-IR" sz="1600" kern="1200" dirty="0" smtClean="0">
              <a:cs typeface="B Zar" pitchFamily="2" charset="-78"/>
            </a:rPr>
            <a:t>دو از سه</a:t>
          </a:r>
          <a:endParaRPr lang="fa-IR" sz="1600" kern="1200" dirty="0" smtClean="0">
            <a:cs typeface="B Zar" pitchFamily="2" charset="-78"/>
          </a:endParaRPr>
        </a:p>
      </dsp:txBody>
      <dsp:txXfrm>
        <a:off x="1206241" y="3056160"/>
        <a:ext cx="857063" cy="532149"/>
      </dsp:txXfrm>
    </dsp:sp>
    <dsp:sp modelId="{F287AA05-6298-40D0-91F0-6A090A5DC97B}">
      <dsp:nvSpPr>
        <dsp:cNvPr id="0" name=""/>
        <dsp:cNvSpPr/>
      </dsp:nvSpPr>
      <dsp:spPr>
        <a:xfrm>
          <a:off x="2178769" y="2945641"/>
          <a:ext cx="890175" cy="56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7407DD-C419-4F87-80D8-FFE5919B54E1}">
      <dsp:nvSpPr>
        <dsp:cNvPr id="0" name=""/>
        <dsp:cNvSpPr/>
      </dsp:nvSpPr>
      <dsp:spPr>
        <a:xfrm>
          <a:off x="2277678" y="3039604"/>
          <a:ext cx="890175" cy="5652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fa-IR" sz="1800" kern="1200" dirty="0" smtClean="0">
              <a:cs typeface="B Zar" pitchFamily="2" charset="-78"/>
            </a:rPr>
            <a:t>مثلثی</a:t>
          </a:r>
          <a:endParaRPr lang="en-US" sz="1800" kern="1200" dirty="0">
            <a:cs typeface="B Zar" pitchFamily="2" charset="-78"/>
          </a:endParaRPr>
        </a:p>
      </dsp:txBody>
      <dsp:txXfrm>
        <a:off x="2294234" y="3056160"/>
        <a:ext cx="857063" cy="532149"/>
      </dsp:txXfrm>
    </dsp:sp>
    <dsp:sp modelId="{86DE9BB8-B157-4844-804F-D77D613605B4}">
      <dsp:nvSpPr>
        <dsp:cNvPr id="0" name=""/>
        <dsp:cNvSpPr/>
      </dsp:nvSpPr>
      <dsp:spPr>
        <a:xfrm>
          <a:off x="3266761" y="2945641"/>
          <a:ext cx="890175" cy="56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7E470F-200D-468F-9657-174428A3B5F6}">
      <dsp:nvSpPr>
        <dsp:cNvPr id="0" name=""/>
        <dsp:cNvSpPr/>
      </dsp:nvSpPr>
      <dsp:spPr>
        <a:xfrm>
          <a:off x="3365670" y="3039604"/>
          <a:ext cx="890175" cy="5652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cs typeface="B Zar" pitchFamily="2" charset="-78"/>
            </a:rPr>
            <a:t>دو از پنج</a:t>
          </a:r>
          <a:endParaRPr lang="en-US" sz="1600" kern="1200" dirty="0">
            <a:cs typeface="B Zar" pitchFamily="2" charset="-78"/>
          </a:endParaRPr>
        </a:p>
      </dsp:txBody>
      <dsp:txXfrm>
        <a:off x="3382226" y="3056160"/>
        <a:ext cx="857063" cy="532149"/>
      </dsp:txXfrm>
    </dsp:sp>
    <dsp:sp modelId="{3D6A6137-1F3E-4789-9FBF-1603694F6857}">
      <dsp:nvSpPr>
        <dsp:cNvPr id="0" name=""/>
        <dsp:cNvSpPr/>
      </dsp:nvSpPr>
      <dsp:spPr>
        <a:xfrm>
          <a:off x="4354754" y="2945641"/>
          <a:ext cx="890175" cy="56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9849C-4C30-44B0-B518-0E316EB764EC}">
      <dsp:nvSpPr>
        <dsp:cNvPr id="0" name=""/>
        <dsp:cNvSpPr/>
      </dsp:nvSpPr>
      <dsp:spPr>
        <a:xfrm>
          <a:off x="4453662" y="3039604"/>
          <a:ext cx="890175" cy="5652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kern="1200" dirty="0" smtClean="0">
              <a:cs typeface="B Zar" pitchFamily="2" charset="-78"/>
            </a:rPr>
            <a:t>شباهت –تفاوت </a:t>
          </a:r>
          <a:endParaRPr lang="en-US" sz="1400" kern="1200" dirty="0">
            <a:cs typeface="B Zar" pitchFamily="2" charset="-78"/>
          </a:endParaRPr>
        </a:p>
      </dsp:txBody>
      <dsp:txXfrm>
        <a:off x="4470218" y="3056160"/>
        <a:ext cx="857063" cy="532149"/>
      </dsp:txXfrm>
    </dsp:sp>
    <dsp:sp modelId="{A09466E9-6AA0-4605-AE11-9E7903AA0A89}">
      <dsp:nvSpPr>
        <dsp:cNvPr id="0" name=""/>
        <dsp:cNvSpPr/>
      </dsp:nvSpPr>
      <dsp:spPr>
        <a:xfrm>
          <a:off x="5442746" y="2945641"/>
          <a:ext cx="890175" cy="56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8284450-8456-4242-AE26-1D196FF3CCF6}">
      <dsp:nvSpPr>
        <dsp:cNvPr id="0" name=""/>
        <dsp:cNvSpPr/>
      </dsp:nvSpPr>
      <dsp:spPr>
        <a:xfrm>
          <a:off x="5541654" y="3039604"/>
          <a:ext cx="890175" cy="5652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ct val="35000"/>
            </a:spcAft>
          </a:pPr>
          <a:r>
            <a:rPr lang="fa-IR" sz="1400" kern="1200" dirty="0" smtClean="0">
              <a:cs typeface="B Zar" pitchFamily="2" charset="-78"/>
            </a:rPr>
            <a:t>مقایسه ی دوتایی</a:t>
          </a:r>
          <a:endParaRPr lang="fa-IR" sz="1400" kern="1200" dirty="0">
            <a:cs typeface="B Zar" pitchFamily="2" charset="-78"/>
          </a:endParaRPr>
        </a:p>
      </dsp:txBody>
      <dsp:txXfrm>
        <a:off x="5558210" y="3056160"/>
        <a:ext cx="857063" cy="532149"/>
      </dsp:txXfrm>
    </dsp:sp>
    <dsp:sp modelId="{4341B631-DE5C-4C5A-8674-1F3177381994}">
      <dsp:nvSpPr>
        <dsp:cNvPr id="0" name=""/>
        <dsp:cNvSpPr/>
      </dsp:nvSpPr>
      <dsp:spPr>
        <a:xfrm>
          <a:off x="6530738" y="2945641"/>
          <a:ext cx="890175" cy="56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11D19B-F036-4B4D-AB06-29FB0D33F0AE}">
      <dsp:nvSpPr>
        <dsp:cNvPr id="0" name=""/>
        <dsp:cNvSpPr/>
      </dsp:nvSpPr>
      <dsp:spPr>
        <a:xfrm>
          <a:off x="6629646" y="3039604"/>
          <a:ext cx="890175" cy="5652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kern="1200" dirty="0" smtClean="0">
              <a:cs typeface="B Zar" pitchFamily="2" charset="-78"/>
            </a:rPr>
            <a:t>رتبه بندی</a:t>
          </a:r>
          <a:endParaRPr lang="fa-IR" sz="1600" kern="1200" dirty="0">
            <a:cs typeface="B Zar" pitchFamily="2" charset="-78"/>
          </a:endParaRPr>
        </a:p>
      </dsp:txBody>
      <dsp:txXfrm>
        <a:off x="6646202" y="3056160"/>
        <a:ext cx="857063" cy="532149"/>
      </dsp:txXfrm>
    </dsp:sp>
    <dsp:sp modelId="{F85EA77E-AD47-4903-AA3C-AAA4CC1A1F9B}">
      <dsp:nvSpPr>
        <dsp:cNvPr id="0" name=""/>
        <dsp:cNvSpPr/>
      </dsp:nvSpPr>
      <dsp:spPr>
        <a:xfrm>
          <a:off x="7618730" y="2945641"/>
          <a:ext cx="890175" cy="56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A6300-4F7E-47D5-BB5A-B15A58F1EA95}">
      <dsp:nvSpPr>
        <dsp:cNvPr id="0" name=""/>
        <dsp:cNvSpPr/>
      </dsp:nvSpPr>
      <dsp:spPr>
        <a:xfrm>
          <a:off x="7717639" y="3039604"/>
          <a:ext cx="890175" cy="56526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A-not A</a:t>
          </a:r>
          <a:endParaRPr lang="en-US" sz="1400" kern="1200" dirty="0"/>
        </a:p>
      </dsp:txBody>
      <dsp:txXfrm>
        <a:off x="7734195" y="3056160"/>
        <a:ext cx="857063" cy="5321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D8BD707-D9CF-40AE-B4C6-C98DA3205C09}" type="datetimeFigureOut">
              <a:rPr lang="en-US" smtClean="0"/>
              <a:pPr/>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1D8BD707-D9CF-40AE-B4C6-C98DA3205C09}" type="datetimeFigureOut">
              <a:rPr lang="en-US" smtClean="0"/>
              <a:pPr/>
              <a:t>5/21/2017</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6F15528-21DE-4FAA-801E-634DDDAF4B2B}"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32.emf"/><Relationship Id="rId7" Type="http://schemas.openxmlformats.org/officeDocument/2006/relationships/package" Target="../embeddings/Microsoft_Word_Document1.docx"/><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microsoft.com/office/2007/relationships/hdphoto" Target="../media/hdphoto3.wdp"/><Relationship Id="rId5" Type="http://schemas.openxmlformats.org/officeDocument/2006/relationships/image" Target="../media/image34.png"/><Relationship Id="rId4" Type="http://schemas.openxmlformats.org/officeDocument/2006/relationships/image" Target="../media/image33.emf"/></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625600"/>
            <a:ext cx="5562600" cy="3708400"/>
          </a:xfrm>
          <a:prstGeom prst="rect">
            <a:avLst/>
          </a:prstGeom>
        </p:spPr>
      </p:pic>
      <p:sp>
        <p:nvSpPr>
          <p:cNvPr id="13" name="Title 12"/>
          <p:cNvSpPr>
            <a:spLocks noGrp="1"/>
          </p:cNvSpPr>
          <p:nvPr>
            <p:ph type="title" idx="4294967295"/>
          </p:nvPr>
        </p:nvSpPr>
        <p:spPr>
          <a:xfrm>
            <a:off x="2057400" y="228600"/>
            <a:ext cx="8229600" cy="1252537"/>
          </a:xfrm>
        </p:spPr>
        <p:txBody>
          <a:bodyPr>
            <a:normAutofit/>
          </a:bodyPr>
          <a:lstStyle/>
          <a:p>
            <a:r>
              <a:rPr lang="fa-IR" sz="3600" dirty="0" smtClean="0">
                <a:cs typeface="B Zar" pitchFamily="2" charset="-78"/>
              </a:rPr>
              <a:t>کنترل کیفیت-آزمون های حسی</a:t>
            </a:r>
            <a:endParaRPr lang="en-US" sz="3600" dirty="0">
              <a:cs typeface="B Zar" pitchFamily="2" charset="-78"/>
            </a:endParaRPr>
          </a:p>
        </p:txBody>
      </p:sp>
      <p:sp>
        <p:nvSpPr>
          <p:cNvPr id="14" name="Content Placeholder 13"/>
          <p:cNvSpPr>
            <a:spLocks noGrp="1"/>
          </p:cNvSpPr>
          <p:nvPr>
            <p:ph sz="quarter" idx="4294967295"/>
          </p:nvPr>
        </p:nvSpPr>
        <p:spPr>
          <a:xfrm>
            <a:off x="1285875" y="2679700"/>
            <a:ext cx="7858125" cy="3446463"/>
          </a:xfrm>
        </p:spPr>
        <p:txBody>
          <a:bodyPr>
            <a:normAutofit lnSpcReduction="10000"/>
          </a:bodyPr>
          <a:lstStyle/>
          <a:p>
            <a:pPr algn="justLow" rtl="1"/>
            <a:endParaRPr lang="fa-IR" dirty="0" smtClean="0"/>
          </a:p>
          <a:p>
            <a:pPr algn="justLow" rtl="1"/>
            <a:endParaRPr lang="fa-IR" dirty="0"/>
          </a:p>
          <a:p>
            <a:pPr algn="justLow" rtl="1"/>
            <a:endParaRPr lang="fa-IR" dirty="0" smtClean="0"/>
          </a:p>
          <a:p>
            <a:pPr algn="justLow" rtl="1"/>
            <a:endParaRPr lang="fa-IR" dirty="0"/>
          </a:p>
          <a:p>
            <a:pPr algn="justLow" rtl="1"/>
            <a:endParaRPr lang="fa-IR" dirty="0" smtClean="0"/>
          </a:p>
          <a:p>
            <a:pPr marL="0" indent="0" algn="justLow" rtl="1">
              <a:buNone/>
            </a:pPr>
            <a:r>
              <a:rPr lang="fa-IR" dirty="0" smtClean="0">
                <a:cs typeface="B Zar" pitchFamily="2" charset="-78"/>
              </a:rPr>
              <a:t>تدوین کننده</a:t>
            </a:r>
          </a:p>
          <a:p>
            <a:pPr algn="justLow" rtl="1"/>
            <a:r>
              <a:rPr lang="fa-IR" dirty="0" smtClean="0">
                <a:cs typeface="B Zar" pitchFamily="2" charset="-78"/>
              </a:rPr>
              <a:t>دکتر مهدی کدیور-استاد دانشگاه صنعتی اصفهان</a:t>
            </a:r>
          </a:p>
          <a:p>
            <a:pPr marL="0" indent="0" rtl="1">
              <a:buNone/>
            </a:pPr>
            <a:r>
              <a:rPr lang="fa-IR" dirty="0" smtClean="0">
                <a:cs typeface="B Zar" pitchFamily="2" charset="-78"/>
              </a:rPr>
              <a:t>بهار 1396</a:t>
            </a:r>
            <a:endParaRPr lang="en-US" dirty="0">
              <a:cs typeface="B Zar" pitchFamily="2" charset="-78"/>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1" y="5334000"/>
            <a:ext cx="8248650" cy="170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058167"/>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0" y="5348105"/>
            <a:ext cx="8229600" cy="167806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59 h 10159"/>
              <a:gd name="connsiteX1" fmla="*/ 2500 w 10000"/>
              <a:gd name="connsiteY1" fmla="*/ 2159 h 10159"/>
              <a:gd name="connsiteX2" fmla="*/ 5287 w 10000"/>
              <a:gd name="connsiteY2" fmla="*/ 4451 h 10159"/>
              <a:gd name="connsiteX3" fmla="*/ 7500 w 10000"/>
              <a:gd name="connsiteY3" fmla="*/ 159 h 10159"/>
              <a:gd name="connsiteX4" fmla="*/ 10000 w 10000"/>
              <a:gd name="connsiteY4" fmla="*/ 1159 h 10159"/>
              <a:gd name="connsiteX5" fmla="*/ 10000 w 10000"/>
              <a:gd name="connsiteY5" fmla="*/ 9159 h 10159"/>
              <a:gd name="connsiteX6" fmla="*/ 7500 w 10000"/>
              <a:gd name="connsiteY6" fmla="*/ 8159 h 10159"/>
              <a:gd name="connsiteX7" fmla="*/ 5000 w 10000"/>
              <a:gd name="connsiteY7" fmla="*/ 9159 h 10159"/>
              <a:gd name="connsiteX8" fmla="*/ 2500 w 10000"/>
              <a:gd name="connsiteY8" fmla="*/ 10159 h 10159"/>
              <a:gd name="connsiteX9" fmla="*/ 0 w 10000"/>
              <a:gd name="connsiteY9" fmla="*/ 9159 h 10159"/>
              <a:gd name="connsiteX10" fmla="*/ 0 w 10000"/>
              <a:gd name="connsiteY10" fmla="*/ 1159 h 10159"/>
              <a:gd name="connsiteX0" fmla="*/ 0 w 10000"/>
              <a:gd name="connsiteY0" fmla="*/ 1005 h 10005"/>
              <a:gd name="connsiteX1" fmla="*/ 2500 w 10000"/>
              <a:gd name="connsiteY1" fmla="*/ 2005 h 10005"/>
              <a:gd name="connsiteX2" fmla="*/ 5287 w 10000"/>
              <a:gd name="connsiteY2" fmla="*/ 4297 h 10005"/>
              <a:gd name="connsiteX3" fmla="*/ 7500 w 10000"/>
              <a:gd name="connsiteY3" fmla="*/ 5 h 10005"/>
              <a:gd name="connsiteX4" fmla="*/ 7720 w 10000"/>
              <a:gd name="connsiteY4" fmla="*/ 3422 h 10005"/>
              <a:gd name="connsiteX5" fmla="*/ 10000 w 10000"/>
              <a:gd name="connsiteY5" fmla="*/ 1005 h 10005"/>
              <a:gd name="connsiteX6" fmla="*/ 10000 w 10000"/>
              <a:gd name="connsiteY6" fmla="*/ 9005 h 10005"/>
              <a:gd name="connsiteX7" fmla="*/ 7500 w 10000"/>
              <a:gd name="connsiteY7" fmla="*/ 8005 h 10005"/>
              <a:gd name="connsiteX8" fmla="*/ 5000 w 10000"/>
              <a:gd name="connsiteY8" fmla="*/ 9005 h 10005"/>
              <a:gd name="connsiteX9" fmla="*/ 2500 w 10000"/>
              <a:gd name="connsiteY9" fmla="*/ 10005 h 10005"/>
              <a:gd name="connsiteX10" fmla="*/ 0 w 10000"/>
              <a:gd name="connsiteY10" fmla="*/ 9005 h 10005"/>
              <a:gd name="connsiteX11" fmla="*/ 0 w 10000"/>
              <a:gd name="connsiteY11" fmla="*/ 1005 h 10005"/>
              <a:gd name="connsiteX0" fmla="*/ 0 w 10000"/>
              <a:gd name="connsiteY0" fmla="*/ 330 h 9330"/>
              <a:gd name="connsiteX1" fmla="*/ 2500 w 10000"/>
              <a:gd name="connsiteY1" fmla="*/ 1330 h 9330"/>
              <a:gd name="connsiteX2" fmla="*/ 5287 w 10000"/>
              <a:gd name="connsiteY2" fmla="*/ 3622 h 9330"/>
              <a:gd name="connsiteX3" fmla="*/ 6925 w 10000"/>
              <a:gd name="connsiteY3" fmla="*/ 3186 h 9330"/>
              <a:gd name="connsiteX4" fmla="*/ 7720 w 10000"/>
              <a:gd name="connsiteY4" fmla="*/ 2747 h 9330"/>
              <a:gd name="connsiteX5" fmla="*/ 10000 w 10000"/>
              <a:gd name="connsiteY5" fmla="*/ 330 h 9330"/>
              <a:gd name="connsiteX6" fmla="*/ 10000 w 10000"/>
              <a:gd name="connsiteY6" fmla="*/ 8330 h 9330"/>
              <a:gd name="connsiteX7" fmla="*/ 7500 w 10000"/>
              <a:gd name="connsiteY7" fmla="*/ 7330 h 9330"/>
              <a:gd name="connsiteX8" fmla="*/ 5000 w 10000"/>
              <a:gd name="connsiteY8" fmla="*/ 8330 h 9330"/>
              <a:gd name="connsiteX9" fmla="*/ 2500 w 10000"/>
              <a:gd name="connsiteY9" fmla="*/ 9330 h 9330"/>
              <a:gd name="connsiteX10" fmla="*/ 0 w 10000"/>
              <a:gd name="connsiteY10" fmla="*/ 8330 h 9330"/>
              <a:gd name="connsiteX11" fmla="*/ 0 w 10000"/>
              <a:gd name="connsiteY11" fmla="*/ 330 h 9330"/>
              <a:gd name="connsiteX0" fmla="*/ 0 w 10000"/>
              <a:gd name="connsiteY0" fmla="*/ 354 h 10000"/>
              <a:gd name="connsiteX1" fmla="*/ 2500 w 10000"/>
              <a:gd name="connsiteY1" fmla="*/ 1426 h 10000"/>
              <a:gd name="connsiteX2" fmla="*/ 5287 w 10000"/>
              <a:gd name="connsiteY2" fmla="*/ 3882 h 10000"/>
              <a:gd name="connsiteX3" fmla="*/ 6925 w 10000"/>
              <a:gd name="connsiteY3" fmla="*/ 3415 h 10000"/>
              <a:gd name="connsiteX4" fmla="*/ 7720 w 10000"/>
              <a:gd name="connsiteY4" fmla="*/ 2944 h 10000"/>
              <a:gd name="connsiteX5" fmla="*/ 10000 w 10000"/>
              <a:gd name="connsiteY5" fmla="*/ 354 h 10000"/>
              <a:gd name="connsiteX6" fmla="*/ 10000 w 10000"/>
              <a:gd name="connsiteY6" fmla="*/ 8928 h 10000"/>
              <a:gd name="connsiteX7" fmla="*/ 7500 w 10000"/>
              <a:gd name="connsiteY7" fmla="*/ 7856 h 10000"/>
              <a:gd name="connsiteX8" fmla="*/ 4943 w 10000"/>
              <a:gd name="connsiteY8" fmla="*/ 7920 h 10000"/>
              <a:gd name="connsiteX9" fmla="*/ 2500 w 10000"/>
              <a:gd name="connsiteY9" fmla="*/ 10000 h 10000"/>
              <a:gd name="connsiteX10" fmla="*/ 0 w 10000"/>
              <a:gd name="connsiteY10" fmla="*/ 8928 h 10000"/>
              <a:gd name="connsiteX11" fmla="*/ 0 w 10000"/>
              <a:gd name="connsiteY11" fmla="*/ 354 h 10000"/>
              <a:gd name="connsiteX0" fmla="*/ 0 w 10000"/>
              <a:gd name="connsiteY0" fmla="*/ 354 h 9063"/>
              <a:gd name="connsiteX1" fmla="*/ 2500 w 10000"/>
              <a:gd name="connsiteY1" fmla="*/ 1426 h 9063"/>
              <a:gd name="connsiteX2" fmla="*/ 5287 w 10000"/>
              <a:gd name="connsiteY2" fmla="*/ 3882 h 9063"/>
              <a:gd name="connsiteX3" fmla="*/ 6925 w 10000"/>
              <a:gd name="connsiteY3" fmla="*/ 3415 h 9063"/>
              <a:gd name="connsiteX4" fmla="*/ 7720 w 10000"/>
              <a:gd name="connsiteY4" fmla="*/ 2944 h 9063"/>
              <a:gd name="connsiteX5" fmla="*/ 10000 w 10000"/>
              <a:gd name="connsiteY5" fmla="*/ 354 h 9063"/>
              <a:gd name="connsiteX6" fmla="*/ 10000 w 10000"/>
              <a:gd name="connsiteY6" fmla="*/ 8928 h 9063"/>
              <a:gd name="connsiteX7" fmla="*/ 7500 w 10000"/>
              <a:gd name="connsiteY7" fmla="*/ 7856 h 9063"/>
              <a:gd name="connsiteX8" fmla="*/ 4943 w 10000"/>
              <a:gd name="connsiteY8" fmla="*/ 7920 h 9063"/>
              <a:gd name="connsiteX9" fmla="*/ 2481 w 10000"/>
              <a:gd name="connsiteY9" fmla="*/ 7984 h 9063"/>
              <a:gd name="connsiteX10" fmla="*/ 0 w 10000"/>
              <a:gd name="connsiteY10" fmla="*/ 8928 h 9063"/>
              <a:gd name="connsiteX11" fmla="*/ 0 w 10000"/>
              <a:gd name="connsiteY11" fmla="*/ 354 h 9063"/>
              <a:gd name="connsiteX0" fmla="*/ 0 w 10000"/>
              <a:gd name="connsiteY0" fmla="*/ 391 h 9851"/>
              <a:gd name="connsiteX1" fmla="*/ 2500 w 10000"/>
              <a:gd name="connsiteY1" fmla="*/ 1573 h 9851"/>
              <a:gd name="connsiteX2" fmla="*/ 5287 w 10000"/>
              <a:gd name="connsiteY2" fmla="*/ 4283 h 9851"/>
              <a:gd name="connsiteX3" fmla="*/ 6925 w 10000"/>
              <a:gd name="connsiteY3" fmla="*/ 3768 h 9851"/>
              <a:gd name="connsiteX4" fmla="*/ 7720 w 10000"/>
              <a:gd name="connsiteY4" fmla="*/ 3248 h 9851"/>
              <a:gd name="connsiteX5" fmla="*/ 10000 w 10000"/>
              <a:gd name="connsiteY5" fmla="*/ 391 h 9851"/>
              <a:gd name="connsiteX6" fmla="*/ 10000 w 10000"/>
              <a:gd name="connsiteY6" fmla="*/ 9851 h 9851"/>
              <a:gd name="connsiteX7" fmla="*/ 7500 w 10000"/>
              <a:gd name="connsiteY7" fmla="*/ 8668 h 9851"/>
              <a:gd name="connsiteX8" fmla="*/ 4943 w 10000"/>
              <a:gd name="connsiteY8" fmla="*/ 8739 h 9851"/>
              <a:gd name="connsiteX9" fmla="*/ 2481 w 10000"/>
              <a:gd name="connsiteY9" fmla="*/ 8809 h 9851"/>
              <a:gd name="connsiteX10" fmla="*/ 0 w 10000"/>
              <a:gd name="connsiteY10" fmla="*/ 8628 h 9851"/>
              <a:gd name="connsiteX11" fmla="*/ 0 w 10000"/>
              <a:gd name="connsiteY11" fmla="*/ 391 h 9851"/>
              <a:gd name="connsiteX0" fmla="*/ 0 w 10000"/>
              <a:gd name="connsiteY0" fmla="*/ 397 h 10000"/>
              <a:gd name="connsiteX1" fmla="*/ 2500 w 10000"/>
              <a:gd name="connsiteY1" fmla="*/ 1597 h 10000"/>
              <a:gd name="connsiteX2" fmla="*/ 5325 w 10000"/>
              <a:gd name="connsiteY2" fmla="*/ 58 h 10000"/>
              <a:gd name="connsiteX3" fmla="*/ 6925 w 10000"/>
              <a:gd name="connsiteY3" fmla="*/ 3825 h 10000"/>
              <a:gd name="connsiteX4" fmla="*/ 7720 w 10000"/>
              <a:gd name="connsiteY4" fmla="*/ 3297 h 10000"/>
              <a:gd name="connsiteX5" fmla="*/ 10000 w 10000"/>
              <a:gd name="connsiteY5" fmla="*/ 397 h 10000"/>
              <a:gd name="connsiteX6" fmla="*/ 10000 w 10000"/>
              <a:gd name="connsiteY6" fmla="*/ 10000 h 10000"/>
              <a:gd name="connsiteX7" fmla="*/ 7500 w 10000"/>
              <a:gd name="connsiteY7" fmla="*/ 8799 h 10000"/>
              <a:gd name="connsiteX8" fmla="*/ 4943 w 10000"/>
              <a:gd name="connsiteY8" fmla="*/ 8871 h 10000"/>
              <a:gd name="connsiteX9" fmla="*/ 2481 w 10000"/>
              <a:gd name="connsiteY9" fmla="*/ 8942 h 10000"/>
              <a:gd name="connsiteX10" fmla="*/ 0 w 10000"/>
              <a:gd name="connsiteY10" fmla="*/ 8759 h 10000"/>
              <a:gd name="connsiteX11" fmla="*/ 0 w 10000"/>
              <a:gd name="connsiteY11" fmla="*/ 397 h 10000"/>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20 w 10000"/>
              <a:gd name="connsiteY4" fmla="*/ 5314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77 w 10000"/>
              <a:gd name="connsiteY4" fmla="*/ 5879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5237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2017">
                <a:moveTo>
                  <a:pt x="0" y="2414"/>
                </a:moveTo>
                <a:cubicBezTo>
                  <a:pt x="0" y="3076"/>
                  <a:pt x="1728" y="58"/>
                  <a:pt x="2615" y="1"/>
                </a:cubicBezTo>
                <a:cubicBezTo>
                  <a:pt x="3503" y="-55"/>
                  <a:pt x="4607" y="1101"/>
                  <a:pt x="5325" y="2075"/>
                </a:cubicBezTo>
                <a:cubicBezTo>
                  <a:pt x="6043" y="3049"/>
                  <a:pt x="6507" y="5133"/>
                  <a:pt x="6925" y="5842"/>
                </a:cubicBezTo>
                <a:cubicBezTo>
                  <a:pt x="7343" y="6551"/>
                  <a:pt x="7417" y="6131"/>
                  <a:pt x="7834" y="6331"/>
                </a:cubicBezTo>
                <a:cubicBezTo>
                  <a:pt x="8251" y="6532"/>
                  <a:pt x="9598" y="3441"/>
                  <a:pt x="10000" y="5237"/>
                </a:cubicBezTo>
                <a:lnTo>
                  <a:pt x="10000" y="12017"/>
                </a:lnTo>
                <a:cubicBezTo>
                  <a:pt x="10000" y="11355"/>
                  <a:pt x="8343" y="11005"/>
                  <a:pt x="7500" y="10816"/>
                </a:cubicBezTo>
                <a:cubicBezTo>
                  <a:pt x="6657" y="10628"/>
                  <a:pt x="5779" y="10865"/>
                  <a:pt x="4943" y="10888"/>
                </a:cubicBezTo>
                <a:cubicBezTo>
                  <a:pt x="4107" y="10912"/>
                  <a:pt x="3862" y="10959"/>
                  <a:pt x="2481" y="10959"/>
                </a:cubicBezTo>
                <a:cubicBezTo>
                  <a:pt x="1100" y="10959"/>
                  <a:pt x="0" y="11438"/>
                  <a:pt x="0" y="10776"/>
                </a:cubicBezTo>
                <a:lnTo>
                  <a:pt x="0" y="24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4294967295"/>
          </p:nvPr>
        </p:nvSpPr>
        <p:spPr>
          <a:xfrm>
            <a:off x="990600" y="2362200"/>
            <a:ext cx="7408862" cy="3382963"/>
          </a:xfrm>
        </p:spPr>
        <p:txBody>
          <a:bodyPr>
            <a:normAutofit/>
          </a:bodyPr>
          <a:lstStyle/>
          <a:p>
            <a:pPr algn="r" rtl="1"/>
            <a:r>
              <a:rPr lang="fa-IR" dirty="0">
                <a:solidFill>
                  <a:schemeClr val="tx1"/>
                </a:solidFill>
                <a:cs typeface="B Zar" pitchFamily="2" charset="-78"/>
              </a:rPr>
              <a:t>ارزیابی حسی برای دست یابی به پنج هدف انجام میشود</a:t>
            </a:r>
            <a:r>
              <a:rPr lang="fa-IR" dirty="0" smtClean="0">
                <a:solidFill>
                  <a:schemeClr val="tx1"/>
                </a:solidFill>
                <a:cs typeface="B Zar" pitchFamily="2" charset="-78"/>
              </a:rPr>
              <a:t>.</a:t>
            </a:r>
            <a:endParaRPr lang="fa-IR" dirty="0">
              <a:solidFill>
                <a:schemeClr val="tx1"/>
              </a:solidFill>
              <a:cs typeface="B Zar" pitchFamily="2" charset="-78"/>
            </a:endParaRPr>
          </a:p>
          <a:p>
            <a:pPr marL="274320" lvl="2" indent="-274320" algn="r" rtl="1">
              <a:lnSpc>
                <a:spcPct val="150000"/>
              </a:lnSpc>
            </a:pPr>
            <a:r>
              <a:rPr lang="fa-IR" dirty="0">
                <a:solidFill>
                  <a:schemeClr val="tx1"/>
                </a:solidFill>
                <a:cs typeface="B Zar" pitchFamily="2" charset="-78"/>
              </a:rPr>
              <a:t>ترجیح مصرف کننده</a:t>
            </a:r>
            <a:endParaRPr lang="en-US" dirty="0">
              <a:solidFill>
                <a:schemeClr val="tx1"/>
              </a:solidFill>
              <a:cs typeface="B Zar" pitchFamily="2" charset="-78"/>
            </a:endParaRPr>
          </a:p>
          <a:p>
            <a:pPr marL="274320" lvl="2" indent="-274320" algn="r" rtl="1">
              <a:lnSpc>
                <a:spcPct val="150000"/>
              </a:lnSpc>
            </a:pPr>
            <a:r>
              <a:rPr lang="fa-IR" dirty="0">
                <a:solidFill>
                  <a:schemeClr val="tx1"/>
                </a:solidFill>
                <a:cs typeface="B Zar" pitchFamily="2" charset="-78"/>
              </a:rPr>
              <a:t>تشخیص تفاوت</a:t>
            </a:r>
            <a:endParaRPr lang="en-US" dirty="0">
              <a:solidFill>
                <a:schemeClr val="tx1"/>
              </a:solidFill>
              <a:cs typeface="B Zar" pitchFamily="2" charset="-78"/>
            </a:endParaRPr>
          </a:p>
          <a:p>
            <a:pPr marL="274320" lvl="2" indent="-274320" algn="r" rtl="1">
              <a:lnSpc>
                <a:spcPct val="150000"/>
              </a:lnSpc>
            </a:pPr>
            <a:r>
              <a:rPr lang="fa-IR" dirty="0">
                <a:solidFill>
                  <a:schemeClr val="tx1"/>
                </a:solidFill>
                <a:cs typeface="B Zar" pitchFamily="2" charset="-78"/>
              </a:rPr>
              <a:t>روش ترجیح و تفاوت</a:t>
            </a:r>
            <a:endParaRPr lang="en-US" dirty="0">
              <a:solidFill>
                <a:schemeClr val="tx1"/>
              </a:solidFill>
              <a:cs typeface="B Zar" pitchFamily="2" charset="-78"/>
            </a:endParaRPr>
          </a:p>
          <a:p>
            <a:pPr marL="274320" lvl="2" indent="-274320" algn="r" rtl="1">
              <a:lnSpc>
                <a:spcPct val="150000"/>
              </a:lnSpc>
            </a:pPr>
            <a:r>
              <a:rPr lang="fa-IR" dirty="0">
                <a:solidFill>
                  <a:schemeClr val="tx1"/>
                </a:solidFill>
                <a:cs typeface="B Zar" pitchFamily="2" charset="-78"/>
              </a:rPr>
              <a:t>انتخاب بهترین نمونه یا فرآیند</a:t>
            </a:r>
            <a:endParaRPr lang="en-US" dirty="0">
              <a:solidFill>
                <a:schemeClr val="tx1"/>
              </a:solidFill>
              <a:cs typeface="B Zar" pitchFamily="2" charset="-78"/>
            </a:endParaRPr>
          </a:p>
          <a:p>
            <a:pPr marL="274320" lvl="2" indent="-274320" algn="r" rtl="1">
              <a:lnSpc>
                <a:spcPct val="150000"/>
              </a:lnSpc>
            </a:pPr>
            <a:r>
              <a:rPr lang="fa-IR" dirty="0">
                <a:solidFill>
                  <a:schemeClr val="tx1"/>
                </a:solidFill>
                <a:cs typeface="B Zar" pitchFamily="2" charset="-78"/>
              </a:rPr>
              <a:t>تعیین درجه یا سطح کیفی محصول</a:t>
            </a:r>
            <a:endParaRPr lang="en-US" dirty="0">
              <a:solidFill>
                <a:schemeClr val="tx1"/>
              </a:solidFill>
              <a:cs typeface="B Zar" pitchFamily="2" charset="-78"/>
            </a:endParaRPr>
          </a:p>
          <a:p>
            <a:pPr algn="r" rtl="1"/>
            <a:endParaRPr lang="en-US" sz="2000" dirty="0">
              <a:solidFill>
                <a:schemeClr val="tx1"/>
              </a:solidFill>
              <a:cs typeface="B Zar" pitchFamily="2" charset="-78"/>
            </a:endParaRPr>
          </a:p>
        </p:txBody>
      </p:sp>
      <p:sp>
        <p:nvSpPr>
          <p:cNvPr id="3" name="Title 2"/>
          <p:cNvSpPr>
            <a:spLocks noGrp="1"/>
          </p:cNvSpPr>
          <p:nvPr>
            <p:ph type="title" idx="4294967295"/>
          </p:nvPr>
        </p:nvSpPr>
        <p:spPr>
          <a:xfrm>
            <a:off x="2209800" y="304800"/>
            <a:ext cx="8229600" cy="1252537"/>
          </a:xfrm>
        </p:spPr>
        <p:txBody>
          <a:bodyPr>
            <a:normAutofit/>
          </a:bodyPr>
          <a:lstStyle/>
          <a:p>
            <a:pPr lvl="1" algn="ctr" rtl="1" fontAlgn="base"/>
            <a:r>
              <a:rPr lang="fa-IR" sz="3200" dirty="0">
                <a:solidFill>
                  <a:schemeClr val="bg1"/>
                </a:solidFill>
                <a:effectLst>
                  <a:glow>
                    <a:srgbClr val="000000"/>
                  </a:glow>
                  <a:reflection stA="0" endPos="0" fadeDir="0" sx="0" sy="0"/>
                </a:effectLst>
                <a:cs typeface="B Titr" pitchFamily="2" charset="-78"/>
              </a:rPr>
              <a:t>اهداف ارزیابی حسی</a:t>
            </a:r>
            <a:endParaRPr lang="en-US" sz="3200" dirty="0">
              <a:solidFill>
                <a:schemeClr val="bg1"/>
              </a:solidFill>
              <a:effectLst>
                <a:glow>
                  <a:srgbClr val="000000"/>
                </a:glow>
                <a:reflection stA="0" endPos="0" fadeDir="0" sx="0" sy="0"/>
              </a:effectLst>
              <a:cs typeface="B Titr" pitchFamily="2" charset="-78"/>
            </a:endParaRPr>
          </a:p>
        </p:txBody>
      </p:sp>
    </p:spTree>
    <p:extLst>
      <p:ext uri="{BB962C8B-B14F-4D97-AF65-F5344CB8AC3E}">
        <p14:creationId xmlns:p14="http://schemas.microsoft.com/office/powerpoint/2010/main" val="1954785143"/>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unched Tape 3"/>
          <p:cNvSpPr/>
          <p:nvPr/>
        </p:nvSpPr>
        <p:spPr>
          <a:xfrm>
            <a:off x="10510" y="5348105"/>
            <a:ext cx="8229600" cy="167806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59 h 10159"/>
              <a:gd name="connsiteX1" fmla="*/ 2500 w 10000"/>
              <a:gd name="connsiteY1" fmla="*/ 2159 h 10159"/>
              <a:gd name="connsiteX2" fmla="*/ 5287 w 10000"/>
              <a:gd name="connsiteY2" fmla="*/ 4451 h 10159"/>
              <a:gd name="connsiteX3" fmla="*/ 7500 w 10000"/>
              <a:gd name="connsiteY3" fmla="*/ 159 h 10159"/>
              <a:gd name="connsiteX4" fmla="*/ 10000 w 10000"/>
              <a:gd name="connsiteY4" fmla="*/ 1159 h 10159"/>
              <a:gd name="connsiteX5" fmla="*/ 10000 w 10000"/>
              <a:gd name="connsiteY5" fmla="*/ 9159 h 10159"/>
              <a:gd name="connsiteX6" fmla="*/ 7500 w 10000"/>
              <a:gd name="connsiteY6" fmla="*/ 8159 h 10159"/>
              <a:gd name="connsiteX7" fmla="*/ 5000 w 10000"/>
              <a:gd name="connsiteY7" fmla="*/ 9159 h 10159"/>
              <a:gd name="connsiteX8" fmla="*/ 2500 w 10000"/>
              <a:gd name="connsiteY8" fmla="*/ 10159 h 10159"/>
              <a:gd name="connsiteX9" fmla="*/ 0 w 10000"/>
              <a:gd name="connsiteY9" fmla="*/ 9159 h 10159"/>
              <a:gd name="connsiteX10" fmla="*/ 0 w 10000"/>
              <a:gd name="connsiteY10" fmla="*/ 1159 h 10159"/>
              <a:gd name="connsiteX0" fmla="*/ 0 w 10000"/>
              <a:gd name="connsiteY0" fmla="*/ 1005 h 10005"/>
              <a:gd name="connsiteX1" fmla="*/ 2500 w 10000"/>
              <a:gd name="connsiteY1" fmla="*/ 2005 h 10005"/>
              <a:gd name="connsiteX2" fmla="*/ 5287 w 10000"/>
              <a:gd name="connsiteY2" fmla="*/ 4297 h 10005"/>
              <a:gd name="connsiteX3" fmla="*/ 7500 w 10000"/>
              <a:gd name="connsiteY3" fmla="*/ 5 h 10005"/>
              <a:gd name="connsiteX4" fmla="*/ 7720 w 10000"/>
              <a:gd name="connsiteY4" fmla="*/ 3422 h 10005"/>
              <a:gd name="connsiteX5" fmla="*/ 10000 w 10000"/>
              <a:gd name="connsiteY5" fmla="*/ 1005 h 10005"/>
              <a:gd name="connsiteX6" fmla="*/ 10000 w 10000"/>
              <a:gd name="connsiteY6" fmla="*/ 9005 h 10005"/>
              <a:gd name="connsiteX7" fmla="*/ 7500 w 10000"/>
              <a:gd name="connsiteY7" fmla="*/ 8005 h 10005"/>
              <a:gd name="connsiteX8" fmla="*/ 5000 w 10000"/>
              <a:gd name="connsiteY8" fmla="*/ 9005 h 10005"/>
              <a:gd name="connsiteX9" fmla="*/ 2500 w 10000"/>
              <a:gd name="connsiteY9" fmla="*/ 10005 h 10005"/>
              <a:gd name="connsiteX10" fmla="*/ 0 w 10000"/>
              <a:gd name="connsiteY10" fmla="*/ 9005 h 10005"/>
              <a:gd name="connsiteX11" fmla="*/ 0 w 10000"/>
              <a:gd name="connsiteY11" fmla="*/ 1005 h 10005"/>
              <a:gd name="connsiteX0" fmla="*/ 0 w 10000"/>
              <a:gd name="connsiteY0" fmla="*/ 330 h 9330"/>
              <a:gd name="connsiteX1" fmla="*/ 2500 w 10000"/>
              <a:gd name="connsiteY1" fmla="*/ 1330 h 9330"/>
              <a:gd name="connsiteX2" fmla="*/ 5287 w 10000"/>
              <a:gd name="connsiteY2" fmla="*/ 3622 h 9330"/>
              <a:gd name="connsiteX3" fmla="*/ 6925 w 10000"/>
              <a:gd name="connsiteY3" fmla="*/ 3186 h 9330"/>
              <a:gd name="connsiteX4" fmla="*/ 7720 w 10000"/>
              <a:gd name="connsiteY4" fmla="*/ 2747 h 9330"/>
              <a:gd name="connsiteX5" fmla="*/ 10000 w 10000"/>
              <a:gd name="connsiteY5" fmla="*/ 330 h 9330"/>
              <a:gd name="connsiteX6" fmla="*/ 10000 w 10000"/>
              <a:gd name="connsiteY6" fmla="*/ 8330 h 9330"/>
              <a:gd name="connsiteX7" fmla="*/ 7500 w 10000"/>
              <a:gd name="connsiteY7" fmla="*/ 7330 h 9330"/>
              <a:gd name="connsiteX8" fmla="*/ 5000 w 10000"/>
              <a:gd name="connsiteY8" fmla="*/ 8330 h 9330"/>
              <a:gd name="connsiteX9" fmla="*/ 2500 w 10000"/>
              <a:gd name="connsiteY9" fmla="*/ 9330 h 9330"/>
              <a:gd name="connsiteX10" fmla="*/ 0 w 10000"/>
              <a:gd name="connsiteY10" fmla="*/ 8330 h 9330"/>
              <a:gd name="connsiteX11" fmla="*/ 0 w 10000"/>
              <a:gd name="connsiteY11" fmla="*/ 330 h 9330"/>
              <a:gd name="connsiteX0" fmla="*/ 0 w 10000"/>
              <a:gd name="connsiteY0" fmla="*/ 354 h 10000"/>
              <a:gd name="connsiteX1" fmla="*/ 2500 w 10000"/>
              <a:gd name="connsiteY1" fmla="*/ 1426 h 10000"/>
              <a:gd name="connsiteX2" fmla="*/ 5287 w 10000"/>
              <a:gd name="connsiteY2" fmla="*/ 3882 h 10000"/>
              <a:gd name="connsiteX3" fmla="*/ 6925 w 10000"/>
              <a:gd name="connsiteY3" fmla="*/ 3415 h 10000"/>
              <a:gd name="connsiteX4" fmla="*/ 7720 w 10000"/>
              <a:gd name="connsiteY4" fmla="*/ 2944 h 10000"/>
              <a:gd name="connsiteX5" fmla="*/ 10000 w 10000"/>
              <a:gd name="connsiteY5" fmla="*/ 354 h 10000"/>
              <a:gd name="connsiteX6" fmla="*/ 10000 w 10000"/>
              <a:gd name="connsiteY6" fmla="*/ 8928 h 10000"/>
              <a:gd name="connsiteX7" fmla="*/ 7500 w 10000"/>
              <a:gd name="connsiteY7" fmla="*/ 7856 h 10000"/>
              <a:gd name="connsiteX8" fmla="*/ 4943 w 10000"/>
              <a:gd name="connsiteY8" fmla="*/ 7920 h 10000"/>
              <a:gd name="connsiteX9" fmla="*/ 2500 w 10000"/>
              <a:gd name="connsiteY9" fmla="*/ 10000 h 10000"/>
              <a:gd name="connsiteX10" fmla="*/ 0 w 10000"/>
              <a:gd name="connsiteY10" fmla="*/ 8928 h 10000"/>
              <a:gd name="connsiteX11" fmla="*/ 0 w 10000"/>
              <a:gd name="connsiteY11" fmla="*/ 354 h 10000"/>
              <a:gd name="connsiteX0" fmla="*/ 0 w 10000"/>
              <a:gd name="connsiteY0" fmla="*/ 354 h 9063"/>
              <a:gd name="connsiteX1" fmla="*/ 2500 w 10000"/>
              <a:gd name="connsiteY1" fmla="*/ 1426 h 9063"/>
              <a:gd name="connsiteX2" fmla="*/ 5287 w 10000"/>
              <a:gd name="connsiteY2" fmla="*/ 3882 h 9063"/>
              <a:gd name="connsiteX3" fmla="*/ 6925 w 10000"/>
              <a:gd name="connsiteY3" fmla="*/ 3415 h 9063"/>
              <a:gd name="connsiteX4" fmla="*/ 7720 w 10000"/>
              <a:gd name="connsiteY4" fmla="*/ 2944 h 9063"/>
              <a:gd name="connsiteX5" fmla="*/ 10000 w 10000"/>
              <a:gd name="connsiteY5" fmla="*/ 354 h 9063"/>
              <a:gd name="connsiteX6" fmla="*/ 10000 w 10000"/>
              <a:gd name="connsiteY6" fmla="*/ 8928 h 9063"/>
              <a:gd name="connsiteX7" fmla="*/ 7500 w 10000"/>
              <a:gd name="connsiteY7" fmla="*/ 7856 h 9063"/>
              <a:gd name="connsiteX8" fmla="*/ 4943 w 10000"/>
              <a:gd name="connsiteY8" fmla="*/ 7920 h 9063"/>
              <a:gd name="connsiteX9" fmla="*/ 2481 w 10000"/>
              <a:gd name="connsiteY9" fmla="*/ 7984 h 9063"/>
              <a:gd name="connsiteX10" fmla="*/ 0 w 10000"/>
              <a:gd name="connsiteY10" fmla="*/ 8928 h 9063"/>
              <a:gd name="connsiteX11" fmla="*/ 0 w 10000"/>
              <a:gd name="connsiteY11" fmla="*/ 354 h 9063"/>
              <a:gd name="connsiteX0" fmla="*/ 0 w 10000"/>
              <a:gd name="connsiteY0" fmla="*/ 391 h 9851"/>
              <a:gd name="connsiteX1" fmla="*/ 2500 w 10000"/>
              <a:gd name="connsiteY1" fmla="*/ 1573 h 9851"/>
              <a:gd name="connsiteX2" fmla="*/ 5287 w 10000"/>
              <a:gd name="connsiteY2" fmla="*/ 4283 h 9851"/>
              <a:gd name="connsiteX3" fmla="*/ 6925 w 10000"/>
              <a:gd name="connsiteY3" fmla="*/ 3768 h 9851"/>
              <a:gd name="connsiteX4" fmla="*/ 7720 w 10000"/>
              <a:gd name="connsiteY4" fmla="*/ 3248 h 9851"/>
              <a:gd name="connsiteX5" fmla="*/ 10000 w 10000"/>
              <a:gd name="connsiteY5" fmla="*/ 391 h 9851"/>
              <a:gd name="connsiteX6" fmla="*/ 10000 w 10000"/>
              <a:gd name="connsiteY6" fmla="*/ 9851 h 9851"/>
              <a:gd name="connsiteX7" fmla="*/ 7500 w 10000"/>
              <a:gd name="connsiteY7" fmla="*/ 8668 h 9851"/>
              <a:gd name="connsiteX8" fmla="*/ 4943 w 10000"/>
              <a:gd name="connsiteY8" fmla="*/ 8739 h 9851"/>
              <a:gd name="connsiteX9" fmla="*/ 2481 w 10000"/>
              <a:gd name="connsiteY9" fmla="*/ 8809 h 9851"/>
              <a:gd name="connsiteX10" fmla="*/ 0 w 10000"/>
              <a:gd name="connsiteY10" fmla="*/ 8628 h 9851"/>
              <a:gd name="connsiteX11" fmla="*/ 0 w 10000"/>
              <a:gd name="connsiteY11" fmla="*/ 391 h 9851"/>
              <a:gd name="connsiteX0" fmla="*/ 0 w 10000"/>
              <a:gd name="connsiteY0" fmla="*/ 397 h 10000"/>
              <a:gd name="connsiteX1" fmla="*/ 2500 w 10000"/>
              <a:gd name="connsiteY1" fmla="*/ 1597 h 10000"/>
              <a:gd name="connsiteX2" fmla="*/ 5325 w 10000"/>
              <a:gd name="connsiteY2" fmla="*/ 58 h 10000"/>
              <a:gd name="connsiteX3" fmla="*/ 6925 w 10000"/>
              <a:gd name="connsiteY3" fmla="*/ 3825 h 10000"/>
              <a:gd name="connsiteX4" fmla="*/ 7720 w 10000"/>
              <a:gd name="connsiteY4" fmla="*/ 3297 h 10000"/>
              <a:gd name="connsiteX5" fmla="*/ 10000 w 10000"/>
              <a:gd name="connsiteY5" fmla="*/ 397 h 10000"/>
              <a:gd name="connsiteX6" fmla="*/ 10000 w 10000"/>
              <a:gd name="connsiteY6" fmla="*/ 10000 h 10000"/>
              <a:gd name="connsiteX7" fmla="*/ 7500 w 10000"/>
              <a:gd name="connsiteY7" fmla="*/ 8799 h 10000"/>
              <a:gd name="connsiteX8" fmla="*/ 4943 w 10000"/>
              <a:gd name="connsiteY8" fmla="*/ 8871 h 10000"/>
              <a:gd name="connsiteX9" fmla="*/ 2481 w 10000"/>
              <a:gd name="connsiteY9" fmla="*/ 8942 h 10000"/>
              <a:gd name="connsiteX10" fmla="*/ 0 w 10000"/>
              <a:gd name="connsiteY10" fmla="*/ 8759 h 10000"/>
              <a:gd name="connsiteX11" fmla="*/ 0 w 10000"/>
              <a:gd name="connsiteY11" fmla="*/ 397 h 10000"/>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20 w 10000"/>
              <a:gd name="connsiteY4" fmla="*/ 5314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77 w 10000"/>
              <a:gd name="connsiteY4" fmla="*/ 5879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5237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2017">
                <a:moveTo>
                  <a:pt x="0" y="2414"/>
                </a:moveTo>
                <a:cubicBezTo>
                  <a:pt x="0" y="3076"/>
                  <a:pt x="1728" y="58"/>
                  <a:pt x="2615" y="1"/>
                </a:cubicBezTo>
                <a:cubicBezTo>
                  <a:pt x="3503" y="-55"/>
                  <a:pt x="4607" y="1101"/>
                  <a:pt x="5325" y="2075"/>
                </a:cubicBezTo>
                <a:cubicBezTo>
                  <a:pt x="6043" y="3049"/>
                  <a:pt x="6507" y="5133"/>
                  <a:pt x="6925" y="5842"/>
                </a:cubicBezTo>
                <a:cubicBezTo>
                  <a:pt x="7343" y="6551"/>
                  <a:pt x="7417" y="6131"/>
                  <a:pt x="7834" y="6331"/>
                </a:cubicBezTo>
                <a:cubicBezTo>
                  <a:pt x="8251" y="6532"/>
                  <a:pt x="9598" y="3441"/>
                  <a:pt x="10000" y="5237"/>
                </a:cubicBezTo>
                <a:lnTo>
                  <a:pt x="10000" y="12017"/>
                </a:lnTo>
                <a:cubicBezTo>
                  <a:pt x="10000" y="11355"/>
                  <a:pt x="8343" y="11005"/>
                  <a:pt x="7500" y="10816"/>
                </a:cubicBezTo>
                <a:cubicBezTo>
                  <a:pt x="6657" y="10628"/>
                  <a:pt x="5779" y="10865"/>
                  <a:pt x="4943" y="10888"/>
                </a:cubicBezTo>
                <a:cubicBezTo>
                  <a:pt x="4107" y="10912"/>
                  <a:pt x="3862" y="10959"/>
                  <a:pt x="2481" y="10959"/>
                </a:cubicBezTo>
                <a:cubicBezTo>
                  <a:pt x="1100" y="10959"/>
                  <a:pt x="0" y="11438"/>
                  <a:pt x="0" y="10776"/>
                </a:cubicBezTo>
                <a:lnTo>
                  <a:pt x="0" y="24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75730"/>
            <a:ext cx="2627145" cy="306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4294967295"/>
          </p:nvPr>
        </p:nvSpPr>
        <p:spPr>
          <a:xfrm>
            <a:off x="1371600" y="2011472"/>
            <a:ext cx="7408862" cy="3451225"/>
          </a:xfrm>
        </p:spPr>
        <p:txBody>
          <a:bodyPr/>
          <a:lstStyle/>
          <a:p>
            <a:pPr algn="justLow" rtl="1"/>
            <a:r>
              <a:rPr lang="fa-IR" dirty="0">
                <a:solidFill>
                  <a:schemeClr val="tx1"/>
                </a:solidFill>
                <a:cs typeface="B Zar" pitchFamily="2" charset="-78"/>
              </a:rPr>
              <a:t>این آزمون به منظور تعیین توانایی کاندیداها براي درجه­بندي نمونه براساس شدت یک ویژگی انجام میگیرد. </a:t>
            </a:r>
            <a:endParaRPr lang="fa-IR" dirty="0" smtClean="0">
              <a:solidFill>
                <a:schemeClr val="tx1"/>
              </a:solidFill>
              <a:cs typeface="B Zar" pitchFamily="2" charset="-78"/>
            </a:endParaRPr>
          </a:p>
          <a:p>
            <a:pPr algn="justLow" rtl="1"/>
            <a:endParaRPr lang="fa-IR" dirty="0" smtClean="0">
              <a:solidFill>
                <a:schemeClr val="tx1"/>
              </a:solidFill>
              <a:cs typeface="B Zar" pitchFamily="2" charset="-78"/>
            </a:endParaRPr>
          </a:p>
          <a:p>
            <a:pPr algn="justLow" rtl="1"/>
            <a:r>
              <a:rPr lang="fa-IR" dirty="0">
                <a:solidFill>
                  <a:schemeClr val="tx1"/>
                </a:solidFill>
                <a:cs typeface="B Zar" pitchFamily="2" charset="-78"/>
              </a:rPr>
              <a:t>در این روش مجموعهاي از نمونه ها به صورت تصادفی ارائه می­شوند که در آن یک محرک در شدت های مختلف وجود دارد. </a:t>
            </a:r>
            <a:endParaRPr lang="en-US" dirty="0">
              <a:solidFill>
                <a:schemeClr val="tx1"/>
              </a:solidFill>
              <a:cs typeface="B Zar" pitchFamily="2" charset="-78"/>
            </a:endParaRPr>
          </a:p>
        </p:txBody>
      </p:sp>
      <p:sp>
        <p:nvSpPr>
          <p:cNvPr id="3" name="Title 2"/>
          <p:cNvSpPr>
            <a:spLocks noGrp="1"/>
          </p:cNvSpPr>
          <p:nvPr>
            <p:ph type="title" idx="4294967295"/>
          </p:nvPr>
        </p:nvSpPr>
        <p:spPr>
          <a:xfrm>
            <a:off x="1600200" y="304800"/>
            <a:ext cx="8229600" cy="1252537"/>
          </a:xfrm>
        </p:spPr>
        <p:txBody>
          <a:bodyPr>
            <a:normAutofit/>
          </a:bodyPr>
          <a:lstStyle/>
          <a:p>
            <a:r>
              <a:rPr lang="fa-IR" sz="3600" dirty="0">
                <a:cs typeface="B Titr" pitchFamily="2" charset="-78"/>
              </a:rPr>
              <a:t>	آزمون انتخاب ارزياب</a:t>
            </a:r>
            <a:endParaRPr lang="en-US" sz="3600" dirty="0">
              <a:cs typeface="B Titr" pitchFamily="2" charset="-78"/>
            </a:endParaRPr>
          </a:p>
        </p:txBody>
      </p:sp>
    </p:spTree>
    <p:extLst>
      <p:ext uri="{BB962C8B-B14F-4D97-AF65-F5344CB8AC3E}">
        <p14:creationId xmlns:p14="http://schemas.microsoft.com/office/powerpoint/2010/main" val="2942634971"/>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cstate="print">
            <a:lum bright="-40000" contrast="-40000"/>
            <a:extLst>
              <a:ext uri="{28A0092B-C50C-407E-A947-70E740481C1C}">
                <a14:useLocalDpi xmlns:a14="http://schemas.microsoft.com/office/drawing/2010/main" val="0"/>
              </a:ext>
            </a:extLst>
          </a:blip>
          <a:srcRect/>
          <a:stretch>
            <a:fillRect/>
          </a:stretch>
        </p:blipFill>
        <p:spPr bwMode="auto">
          <a:xfrm>
            <a:off x="1227139" y="1600200"/>
            <a:ext cx="5961008" cy="5257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4207643" y="609599"/>
            <a:ext cx="4251485" cy="584775"/>
          </a:xfrm>
          <a:prstGeom prst="rect">
            <a:avLst/>
          </a:prstGeom>
        </p:spPr>
        <p:txBody>
          <a:bodyPr wrap="none">
            <a:spAutoFit/>
          </a:bodyPr>
          <a:lstStyle/>
          <a:p>
            <a:r>
              <a:rPr lang="fa-IR" sz="3200" dirty="0">
                <a:solidFill>
                  <a:schemeClr val="bg1"/>
                </a:solidFill>
                <a:cs typeface="B Titr" pitchFamily="2" charset="-78"/>
              </a:rPr>
              <a:t>	آزمون انتخاب ارزياب</a:t>
            </a:r>
            <a:endParaRPr lang="en-US" sz="3200" dirty="0">
              <a:solidFill>
                <a:schemeClr val="bg1"/>
              </a:solidFill>
              <a:cs typeface="B Titr" pitchFamily="2" charset="-78"/>
            </a:endParaRPr>
          </a:p>
        </p:txBody>
      </p:sp>
    </p:spTree>
    <p:extLst>
      <p:ext uri="{BB962C8B-B14F-4D97-AF65-F5344CB8AC3E}">
        <p14:creationId xmlns:p14="http://schemas.microsoft.com/office/powerpoint/2010/main" val="955623137"/>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8138"/>
            <a:ext cx="8229600" cy="1252537"/>
          </a:xfrm>
        </p:spPr>
        <p:txBody>
          <a:bodyPr>
            <a:normAutofit/>
          </a:bodyPr>
          <a:lstStyle/>
          <a:p>
            <a:pPr algn="r"/>
            <a:r>
              <a:rPr lang="fa-IR" sz="3200" dirty="0">
                <a:cs typeface="B Titr" pitchFamily="2" charset="-78"/>
              </a:rPr>
              <a:t>	آزمونهاي تشخیص تفاوت</a:t>
            </a:r>
            <a:br>
              <a:rPr lang="fa-IR" sz="3200" dirty="0">
                <a:cs typeface="B Titr" pitchFamily="2" charset="-78"/>
              </a:rPr>
            </a:br>
            <a:endParaRPr lang="en-US" sz="3200" dirty="0">
              <a:cs typeface="B Titr" pitchFamily="2" charset="-78"/>
            </a:endParaRPr>
          </a:p>
        </p:txBody>
      </p:sp>
      <p:sp>
        <p:nvSpPr>
          <p:cNvPr id="3" name="Content Placeholder 2"/>
          <p:cNvSpPr>
            <a:spLocks noGrp="1"/>
          </p:cNvSpPr>
          <p:nvPr>
            <p:ph idx="4294967295"/>
          </p:nvPr>
        </p:nvSpPr>
        <p:spPr>
          <a:xfrm>
            <a:off x="1066800" y="2133600"/>
            <a:ext cx="7408862" cy="3451225"/>
          </a:xfrm>
        </p:spPr>
        <p:txBody>
          <a:bodyPr/>
          <a:lstStyle/>
          <a:p>
            <a:pPr algn="r" rtl="1"/>
            <a:endParaRPr lang="fa-IR" dirty="0"/>
          </a:p>
          <a:p>
            <a:endParaRPr lang="en-US" dirty="0"/>
          </a:p>
        </p:txBody>
      </p:sp>
      <p:graphicFrame>
        <p:nvGraphicFramePr>
          <p:cNvPr id="5" name="Diagram 4"/>
          <p:cNvGraphicFramePr/>
          <p:nvPr>
            <p:extLst>
              <p:ext uri="{D42A27DB-BD31-4B8C-83A1-F6EECF244321}">
                <p14:modId xmlns:p14="http://schemas.microsoft.com/office/powerpoint/2010/main" val="3278682506"/>
              </p:ext>
            </p:extLst>
          </p:nvPr>
        </p:nvGraphicFramePr>
        <p:xfrm>
          <a:off x="228600" y="914400"/>
          <a:ext cx="8610600" cy="4902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4270404"/>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6" y="838200"/>
            <a:ext cx="38354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304800" y="304800"/>
            <a:ext cx="8229600" cy="1252537"/>
          </a:xfrm>
        </p:spPr>
        <p:txBody>
          <a:bodyPr>
            <a:normAutofit/>
          </a:bodyPr>
          <a:lstStyle/>
          <a:p>
            <a:pPr algn="r"/>
            <a:r>
              <a:rPr lang="fa-IR" sz="2800" dirty="0">
                <a:cs typeface="B Titr" pitchFamily="2" charset="-78"/>
              </a:rPr>
              <a:t>	 (آزمون دو از سه) </a:t>
            </a:r>
            <a:r>
              <a:rPr lang="en-US" sz="2800" dirty="0">
                <a:cs typeface="B Titr" pitchFamily="2" charset="-78"/>
              </a:rPr>
              <a:t>Duo-Trio</a:t>
            </a:r>
          </a:p>
        </p:txBody>
      </p:sp>
      <p:sp>
        <p:nvSpPr>
          <p:cNvPr id="3" name="Content Placeholder 2"/>
          <p:cNvSpPr>
            <a:spLocks noGrp="1"/>
          </p:cNvSpPr>
          <p:nvPr>
            <p:ph idx="4294967295"/>
          </p:nvPr>
        </p:nvSpPr>
        <p:spPr>
          <a:xfrm>
            <a:off x="1735138" y="2674938"/>
            <a:ext cx="7408862" cy="3451225"/>
          </a:xfrm>
        </p:spPr>
        <p:txBody>
          <a:bodyPr>
            <a:normAutofit/>
          </a:bodyPr>
          <a:lstStyle/>
          <a:p>
            <a:pPr algn="justLow" rtl="1">
              <a:lnSpc>
                <a:spcPct val="150000"/>
              </a:lnSpc>
            </a:pPr>
            <a:r>
              <a:rPr lang="fa-IR" dirty="0">
                <a:solidFill>
                  <a:schemeClr val="tx1"/>
                </a:solidFill>
                <a:cs typeface="B Zar" pitchFamily="2" charset="-78"/>
              </a:rPr>
              <a:t>در این آزمون باید بیش از 15 و ترجیحاً بیش از 30 ارزیاب حضور </a:t>
            </a:r>
            <a:r>
              <a:rPr lang="fa-IR" dirty="0" smtClean="0">
                <a:solidFill>
                  <a:schemeClr val="tx1"/>
                </a:solidFill>
                <a:cs typeface="B Zar" pitchFamily="2" charset="-78"/>
              </a:rPr>
              <a:t>دارند.</a:t>
            </a:r>
          </a:p>
          <a:p>
            <a:pPr algn="justLow" rtl="1">
              <a:lnSpc>
                <a:spcPct val="150000"/>
              </a:lnSpc>
            </a:pPr>
            <a:r>
              <a:rPr lang="fa-IR" dirty="0" smtClean="0">
                <a:solidFill>
                  <a:schemeClr val="tx1"/>
                </a:solidFill>
                <a:cs typeface="B Zar" pitchFamily="2" charset="-78"/>
              </a:rPr>
              <a:t>هنگامی </a:t>
            </a:r>
            <a:r>
              <a:rPr lang="fa-IR" dirty="0">
                <a:solidFill>
                  <a:schemeClr val="tx1"/>
                </a:solidFill>
                <a:cs typeface="B Zar" pitchFamily="2" charset="-78"/>
              </a:rPr>
              <a:t>که فرمولاسیون تغییر کرده باشد یکی از گزینه¬های تشخیص یا عدم تشخیص تفاوت، انجام این آزمون است. </a:t>
            </a:r>
            <a:endParaRPr lang="fa-IR" dirty="0" smtClean="0">
              <a:solidFill>
                <a:schemeClr val="tx1"/>
              </a:solidFill>
              <a:cs typeface="B Zar" pitchFamily="2" charset="-78"/>
            </a:endParaRPr>
          </a:p>
          <a:p>
            <a:pPr algn="justLow" rtl="1">
              <a:lnSpc>
                <a:spcPct val="150000"/>
              </a:lnSpc>
            </a:pPr>
            <a:r>
              <a:rPr lang="fa-IR" dirty="0" smtClean="0">
                <a:solidFill>
                  <a:schemeClr val="tx1"/>
                </a:solidFill>
                <a:cs typeface="B Zar" pitchFamily="2" charset="-78"/>
              </a:rPr>
              <a:t>در </a:t>
            </a:r>
            <a:r>
              <a:rPr lang="fa-IR" dirty="0">
                <a:solidFill>
                  <a:schemeClr val="tx1"/>
                </a:solidFill>
                <a:cs typeface="B Zar" pitchFamily="2" charset="-78"/>
              </a:rPr>
              <a:t>این آزمون یک نمونه به عنوان نمونه شاهد وجود دارد از اشتباه و سردرگمی ارزایب جلوگیری </a:t>
            </a:r>
            <a:r>
              <a:rPr lang="fa-IR" dirty="0" smtClean="0">
                <a:solidFill>
                  <a:schemeClr val="tx1"/>
                </a:solidFill>
                <a:cs typeface="B Zar" pitchFamily="2" charset="-78"/>
              </a:rPr>
              <a:t>می شود</a:t>
            </a:r>
            <a:r>
              <a:rPr lang="fa-IR" dirty="0">
                <a:solidFill>
                  <a:schemeClr val="tx1"/>
                </a:solidFill>
                <a:cs typeface="B Zar" pitchFamily="2" charset="-78"/>
              </a:rPr>
              <a:t>. </a:t>
            </a:r>
            <a:endParaRPr lang="en-US" dirty="0">
              <a:solidFill>
                <a:schemeClr val="tx1"/>
              </a:solidFill>
              <a:cs typeface="B Zar" pitchFamily="2" charset="-78"/>
            </a:endParaRPr>
          </a:p>
        </p:txBody>
      </p:sp>
    </p:spTree>
    <p:extLst>
      <p:ext uri="{BB962C8B-B14F-4D97-AF65-F5344CB8AC3E}">
        <p14:creationId xmlns:p14="http://schemas.microsoft.com/office/powerpoint/2010/main" val="3764748712"/>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143000"/>
            <a:ext cx="3432175" cy="560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0" y="454967"/>
            <a:ext cx="4297138" cy="461665"/>
          </a:xfrm>
          <a:prstGeom prst="rect">
            <a:avLst/>
          </a:prstGeom>
        </p:spPr>
        <p:txBody>
          <a:bodyPr wrap="none">
            <a:spAutoFit/>
          </a:bodyPr>
          <a:lstStyle/>
          <a:p>
            <a:r>
              <a:rPr lang="fa-IR" sz="2400" dirty="0">
                <a:solidFill>
                  <a:schemeClr val="bg1"/>
                </a:solidFill>
                <a:cs typeface="B Titr" pitchFamily="2" charset="-78"/>
              </a:rPr>
              <a:t>	 (آزمون دو از سه) </a:t>
            </a:r>
            <a:r>
              <a:rPr lang="en-US" sz="2400" dirty="0">
                <a:solidFill>
                  <a:schemeClr val="bg1"/>
                </a:solidFill>
                <a:cs typeface="B Titr" pitchFamily="2" charset="-78"/>
              </a:rPr>
              <a:t>Duo-Trio</a:t>
            </a:r>
          </a:p>
        </p:txBody>
      </p:sp>
      <p:sp>
        <p:nvSpPr>
          <p:cNvPr id="3" name="Rectangle 2"/>
          <p:cNvSpPr/>
          <p:nvPr/>
        </p:nvSpPr>
        <p:spPr>
          <a:xfrm>
            <a:off x="4260352" y="1905000"/>
            <a:ext cx="4572000" cy="2308324"/>
          </a:xfrm>
          <a:prstGeom prst="rect">
            <a:avLst/>
          </a:prstGeom>
        </p:spPr>
        <p:txBody>
          <a:bodyPr>
            <a:spAutoFit/>
          </a:bodyPr>
          <a:lstStyle/>
          <a:p>
            <a:pPr algn="justLow" rtl="1"/>
            <a:r>
              <a:rPr lang="fa-IR" dirty="0">
                <a:cs typeface="B Zar" pitchFamily="2" charset="-78"/>
              </a:rPr>
              <a:t>با داشتن تعداد ارزیاب و درسطح پذیرش مشخص، عدد جدول استخراج </a:t>
            </a:r>
            <a:r>
              <a:rPr lang="fa-IR" dirty="0" smtClean="0">
                <a:cs typeface="B Zar" pitchFamily="2" charset="-78"/>
              </a:rPr>
              <a:t>می شود </a:t>
            </a:r>
            <a:r>
              <a:rPr lang="fa-IR" dirty="0">
                <a:cs typeface="B Zar" pitchFamily="2" charset="-78"/>
              </a:rPr>
              <a:t>و با تعداد پاسخ های بدست آمده مقایسه </a:t>
            </a:r>
            <a:r>
              <a:rPr lang="fa-IR" dirty="0" smtClean="0">
                <a:cs typeface="B Zar" pitchFamily="2" charset="-78"/>
              </a:rPr>
              <a:t>می شود</a:t>
            </a:r>
          </a:p>
          <a:p>
            <a:pPr algn="justLow" rtl="1"/>
            <a:endParaRPr lang="fa-IR" dirty="0">
              <a:cs typeface="B Zar" pitchFamily="2" charset="-78"/>
            </a:endParaRPr>
          </a:p>
          <a:p>
            <a:pPr algn="justLow" rtl="1"/>
            <a:endParaRPr lang="fa-IR" dirty="0">
              <a:cs typeface="B Zar" pitchFamily="2" charset="-78"/>
            </a:endParaRPr>
          </a:p>
          <a:p>
            <a:pPr algn="justLow" rtl="1"/>
            <a:r>
              <a:rPr lang="fa-IR" dirty="0" smtClean="0">
                <a:cs typeface="B Zar" pitchFamily="2" charset="-78"/>
              </a:rPr>
              <a:t>حال </a:t>
            </a:r>
            <a:r>
              <a:rPr lang="fa-IR" dirty="0">
                <a:cs typeface="B Zar" pitchFamily="2" charset="-78"/>
              </a:rPr>
              <a:t>اگر تعداد پاسخ های بدست آمده برابر و یا بیشتر از عدد جدول شد </a:t>
            </a:r>
            <a:r>
              <a:rPr lang="fa-IR" dirty="0" smtClean="0">
                <a:cs typeface="B Zar" pitchFamily="2" charset="-78"/>
              </a:rPr>
              <a:t>می توان </a:t>
            </a:r>
            <a:r>
              <a:rPr lang="fa-IR" dirty="0">
                <a:cs typeface="B Zar" pitchFamily="2" charset="-78"/>
              </a:rPr>
              <a:t>نتیجه گرفت تفاوت معنی داری بین نمونه ها وجود دارد. </a:t>
            </a:r>
            <a:endParaRPr lang="en-US" dirty="0">
              <a:cs typeface="B Zar" pitchFamily="2" charset="-78"/>
            </a:endParaRPr>
          </a:p>
        </p:txBody>
      </p:sp>
      <p:sp>
        <p:nvSpPr>
          <p:cNvPr id="7" name="Down Arrow 6"/>
          <p:cNvSpPr/>
          <p:nvPr/>
        </p:nvSpPr>
        <p:spPr>
          <a:xfrm>
            <a:off x="6096000" y="2667000"/>
            <a:ext cx="7620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5718357"/>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6643"/>
            <a:ext cx="4413250"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533400" y="304800"/>
            <a:ext cx="8229600" cy="1252537"/>
          </a:xfrm>
        </p:spPr>
        <p:txBody>
          <a:bodyPr>
            <a:normAutofit/>
          </a:bodyPr>
          <a:lstStyle/>
          <a:p>
            <a:pPr algn="r" rtl="1"/>
            <a:r>
              <a:rPr lang="fa-IR" sz="2800" dirty="0">
                <a:cs typeface="B Titr" pitchFamily="2" charset="-78"/>
              </a:rPr>
              <a:t>	آزمون سه تایی </a:t>
            </a:r>
            <a:r>
              <a:rPr lang="en-US" sz="2800" dirty="0">
                <a:cs typeface="B Titr" pitchFamily="2" charset="-78"/>
              </a:rPr>
              <a:t>T</a:t>
            </a:r>
            <a:r>
              <a:rPr lang="en-US" sz="2800" dirty="0" smtClean="0">
                <a:cs typeface="B Titr" pitchFamily="2" charset="-78"/>
              </a:rPr>
              <a:t>riangle)</a:t>
            </a:r>
            <a:r>
              <a:rPr lang="fa-IR" sz="2800" dirty="0" smtClean="0">
                <a:cs typeface="B Titr" pitchFamily="2" charset="-78"/>
              </a:rPr>
              <a:t>)</a:t>
            </a:r>
            <a:endParaRPr lang="en-US" sz="2800" dirty="0">
              <a:cs typeface="B Titr" pitchFamily="2" charset="-78"/>
            </a:endParaRPr>
          </a:p>
        </p:txBody>
      </p:sp>
      <p:sp>
        <p:nvSpPr>
          <p:cNvPr id="4" name="Content Placeholder 3"/>
          <p:cNvSpPr>
            <a:spLocks noGrp="1"/>
          </p:cNvSpPr>
          <p:nvPr>
            <p:ph idx="4294967295"/>
          </p:nvPr>
        </p:nvSpPr>
        <p:spPr>
          <a:xfrm>
            <a:off x="1066800" y="2286000"/>
            <a:ext cx="7408862" cy="3451225"/>
          </a:xfrm>
        </p:spPr>
        <p:txBody>
          <a:bodyPr>
            <a:normAutofit/>
          </a:bodyPr>
          <a:lstStyle/>
          <a:p>
            <a:pPr algn="justLow" rtl="1">
              <a:lnSpc>
                <a:spcPct val="150000"/>
              </a:lnSpc>
            </a:pPr>
            <a:r>
              <a:rPr lang="ar-SA" sz="1800" dirty="0">
                <a:solidFill>
                  <a:schemeClr val="tx1"/>
                </a:solidFill>
                <a:cs typeface="B Zar" pitchFamily="2" charset="-78"/>
              </a:rPr>
              <a:t>هدف از این روش تعیین وجود یا عدم وجود تفاوت حسی معنی­دار بین دو محصول است. </a:t>
            </a:r>
            <a:endParaRPr lang="en-US"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احتمال رسیدن به پاسخ صحیح 33٪ است. </a:t>
            </a:r>
            <a:endParaRPr lang="en-US" sz="1800" dirty="0" smtClean="0">
              <a:solidFill>
                <a:schemeClr val="tx1"/>
              </a:solidFill>
              <a:cs typeface="B Zar" pitchFamily="2" charset="-78"/>
            </a:endParaRPr>
          </a:p>
          <a:p>
            <a:pPr algn="justLow" rtl="1">
              <a:lnSpc>
                <a:spcPct val="150000"/>
              </a:lnSpc>
            </a:pPr>
            <a:r>
              <a:rPr lang="fa-IR" sz="1800" b="1" dirty="0">
                <a:solidFill>
                  <a:schemeClr val="tx1"/>
                </a:solidFill>
                <a:cs typeface="B Zar" pitchFamily="2" charset="-78"/>
              </a:rPr>
              <a:t>آزمون سه تایی درموارد زیر توصیه میشود:</a:t>
            </a:r>
          </a:p>
          <a:p>
            <a:pPr algn="justLow" rtl="1">
              <a:lnSpc>
                <a:spcPct val="150000"/>
              </a:lnSpc>
              <a:buFont typeface="Wingdings" pitchFamily="2" charset="2"/>
              <a:buChar char="ü"/>
            </a:pPr>
            <a:r>
              <a:rPr lang="fa-IR" sz="1800" dirty="0" smtClean="0">
                <a:solidFill>
                  <a:schemeClr val="tx1"/>
                </a:solidFill>
                <a:cs typeface="B Zar" pitchFamily="2" charset="-78"/>
              </a:rPr>
              <a:t>زمانی </a:t>
            </a:r>
            <a:r>
              <a:rPr lang="fa-IR" sz="1800" dirty="0">
                <a:solidFill>
                  <a:schemeClr val="tx1"/>
                </a:solidFill>
                <a:cs typeface="B Zar" pitchFamily="2" charset="-78"/>
              </a:rPr>
              <a:t>که بعلت تغییر در مواد و اجزا سازنده ی یک محصول تغییری با هدف کاهش هزینه و یا افزایش راندمان در محصول ایجاد شده است.</a:t>
            </a:r>
          </a:p>
          <a:p>
            <a:pPr algn="justLow" rtl="1">
              <a:lnSpc>
                <a:spcPct val="150000"/>
              </a:lnSpc>
              <a:buFont typeface="Wingdings" pitchFamily="2" charset="2"/>
              <a:buChar char="ü"/>
            </a:pPr>
            <a:r>
              <a:rPr lang="fa-IR" sz="1800" dirty="0" smtClean="0">
                <a:solidFill>
                  <a:schemeClr val="tx1"/>
                </a:solidFill>
                <a:cs typeface="B Zar" pitchFamily="2" charset="-78"/>
              </a:rPr>
              <a:t>آیا </a:t>
            </a:r>
            <a:r>
              <a:rPr lang="fa-IR" sz="1800" dirty="0">
                <a:solidFill>
                  <a:schemeClr val="tx1"/>
                </a:solidFill>
                <a:cs typeface="B Zar" pitchFamily="2" charset="-78"/>
              </a:rPr>
              <a:t>تفاوت کلی بین دو محصول موجود وجود دارد.</a:t>
            </a:r>
          </a:p>
          <a:p>
            <a:pPr algn="justLow" rtl="1">
              <a:lnSpc>
                <a:spcPct val="150000"/>
              </a:lnSpc>
              <a:buFont typeface="Wingdings" pitchFamily="2" charset="2"/>
              <a:buChar char="ü"/>
            </a:pPr>
            <a:r>
              <a:rPr lang="fa-IR" sz="1800" dirty="0" smtClean="0">
                <a:solidFill>
                  <a:schemeClr val="tx1"/>
                </a:solidFill>
                <a:cs typeface="B Zar" pitchFamily="2" charset="-78"/>
              </a:rPr>
              <a:t>جهت </a:t>
            </a:r>
            <a:r>
              <a:rPr lang="fa-IR" sz="1800" dirty="0">
                <a:solidFill>
                  <a:schemeClr val="tx1"/>
                </a:solidFill>
                <a:cs typeface="B Zar" pitchFamily="2" charset="-78"/>
              </a:rPr>
              <a:t>سنجش و انتخاب اعضای گروه ارزیاب حسی</a:t>
            </a:r>
          </a:p>
          <a:p>
            <a:pPr algn="justLow" rtl="1">
              <a:lnSpc>
                <a:spcPct val="150000"/>
              </a:lnSpc>
            </a:pPr>
            <a:endParaRPr lang="en-US" sz="1800" dirty="0">
              <a:cs typeface="B Zar" pitchFamily="2" charset="-78"/>
            </a:endParaRPr>
          </a:p>
        </p:txBody>
      </p:sp>
    </p:spTree>
    <p:extLst>
      <p:ext uri="{BB962C8B-B14F-4D97-AF65-F5344CB8AC3E}">
        <p14:creationId xmlns:p14="http://schemas.microsoft.com/office/powerpoint/2010/main" val="4030239096"/>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182961"/>
            <a:ext cx="3329626" cy="5654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Grp="1"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bwMode="auto">
          <a:xfrm>
            <a:off x="3299118" y="1752600"/>
            <a:ext cx="5810723" cy="329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06" y="533400"/>
            <a:ext cx="3852863"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299680"/>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15207" y="1981200"/>
            <a:ext cx="7408862" cy="3451225"/>
          </a:xfrm>
        </p:spPr>
        <p:txBody>
          <a:bodyPr/>
          <a:lstStyle/>
          <a:p>
            <a:pPr algn="justLow" rtl="1">
              <a:lnSpc>
                <a:spcPct val="150000"/>
              </a:lnSpc>
            </a:pPr>
            <a:r>
              <a:rPr lang="ar-SA" sz="1800" dirty="0" smtClean="0">
                <a:solidFill>
                  <a:schemeClr val="tx1"/>
                </a:solidFill>
                <a:cs typeface="B Zar" pitchFamily="2" charset="-78"/>
              </a:rPr>
              <a:t>اگر </a:t>
            </a:r>
            <a:r>
              <a:rPr lang="ar-SA" sz="1800" dirty="0">
                <a:solidFill>
                  <a:schemeClr val="tx1"/>
                </a:solidFill>
                <a:cs typeface="B Zar" pitchFamily="2" charset="-78"/>
              </a:rPr>
              <a:t>تعداد ارزیاب کم باشد می توان از این آزمون استفاده </a:t>
            </a:r>
            <a:r>
              <a:rPr lang="ar-SA" sz="1800" dirty="0" smtClean="0">
                <a:solidFill>
                  <a:schemeClr val="tx1"/>
                </a:solidFill>
                <a:cs typeface="B Zar" pitchFamily="2" charset="-78"/>
              </a:rPr>
              <a:t>کرد</a:t>
            </a:r>
            <a:endParaRPr lang="fa-IR" sz="1800" dirty="0" smtClean="0">
              <a:solidFill>
                <a:schemeClr val="tx1"/>
              </a:solidFill>
              <a:cs typeface="B Zar" pitchFamily="2" charset="-78"/>
            </a:endParaRPr>
          </a:p>
          <a:p>
            <a:pPr algn="justLow" rtl="1">
              <a:lnSpc>
                <a:spcPct val="150000"/>
              </a:lnSpc>
            </a:pPr>
            <a:r>
              <a:rPr lang="ar-SA" sz="1800" dirty="0">
                <a:solidFill>
                  <a:schemeClr val="tx1"/>
                </a:solidFill>
                <a:cs typeface="B Zar" pitchFamily="2" charset="-78"/>
              </a:rPr>
              <a:t>احتمال رسیدن به پاسخ صحیح 1 به 10 </a:t>
            </a:r>
            <a:r>
              <a:rPr lang="ar-SA" sz="1800" dirty="0" smtClean="0">
                <a:solidFill>
                  <a:schemeClr val="tx1"/>
                </a:solidFill>
                <a:cs typeface="B Zar" pitchFamily="2" charset="-78"/>
              </a:rPr>
              <a:t>است</a:t>
            </a:r>
            <a:r>
              <a:rPr lang="fa-IR" sz="1800" dirty="0" smtClean="0">
                <a:solidFill>
                  <a:schemeClr val="tx1"/>
                </a:solidFill>
                <a:cs typeface="B Zar" pitchFamily="2" charset="-78"/>
              </a:rPr>
              <a:t>.</a:t>
            </a:r>
          </a:p>
          <a:p>
            <a:pPr algn="justLow" rtl="1">
              <a:lnSpc>
                <a:spcPct val="150000"/>
              </a:lnSpc>
            </a:pPr>
            <a:r>
              <a:rPr lang="fa-IR" sz="1800" dirty="0" smtClean="0">
                <a:solidFill>
                  <a:schemeClr val="tx1"/>
                </a:solidFill>
                <a:cs typeface="B Zar" pitchFamily="2" charset="-78"/>
              </a:rPr>
              <a:t>در </a:t>
            </a:r>
            <a:r>
              <a:rPr lang="fa-IR" sz="1800" dirty="0">
                <a:solidFill>
                  <a:schemeClr val="tx1"/>
                </a:solidFill>
                <a:cs typeface="B Zar" pitchFamily="2" charset="-78"/>
              </a:rPr>
              <a:t>این روش از 10 تا 20 ارزیاب استفاده میگردد</a:t>
            </a:r>
          </a:p>
          <a:p>
            <a:pPr algn="justLow" rtl="1">
              <a:lnSpc>
                <a:spcPct val="150000"/>
              </a:lnSpc>
            </a:pPr>
            <a:r>
              <a:rPr lang="fa-IR" sz="1800" dirty="0" smtClean="0">
                <a:solidFill>
                  <a:schemeClr val="tx1"/>
                </a:solidFill>
                <a:cs typeface="B Zar" pitchFamily="2" charset="-78"/>
              </a:rPr>
              <a:t>اگر </a:t>
            </a:r>
            <a:r>
              <a:rPr lang="fa-IR" sz="1800" dirty="0">
                <a:solidFill>
                  <a:schemeClr val="tx1"/>
                </a:solidFill>
                <a:cs typeface="B Zar" pitchFamily="2" charset="-78"/>
              </a:rPr>
              <a:t>اختلاف قابل توجهی بین نمونه ها وجود داشته باشد میتوان از  یک گروه 5 تا 6 نفری برای ارزیابی بهره جست. </a:t>
            </a:r>
          </a:p>
          <a:p>
            <a:pPr algn="justLow" rtl="1"/>
            <a:r>
              <a:rPr lang="fa-IR" sz="1800" dirty="0" smtClean="0">
                <a:solidFill>
                  <a:schemeClr val="tx1"/>
                </a:solidFill>
                <a:cs typeface="B Zar" pitchFamily="2" charset="-78"/>
              </a:rPr>
              <a:t>در </a:t>
            </a:r>
            <a:r>
              <a:rPr lang="fa-IR" sz="1800" dirty="0">
                <a:solidFill>
                  <a:schemeClr val="tx1"/>
                </a:solidFill>
                <a:cs typeface="B Zar" pitchFamily="2" charset="-78"/>
              </a:rPr>
              <a:t>این آزمون تنها از ارزیابهاي آموزش دیده استفاده میشود.</a:t>
            </a:r>
            <a:endParaRPr lang="en-US" sz="1800" dirty="0">
              <a:solidFill>
                <a:schemeClr val="tx1"/>
              </a:solidFill>
              <a:cs typeface="B Zar" pitchFamily="2" charset="-78"/>
            </a:endParaRPr>
          </a:p>
        </p:txBody>
      </p:sp>
      <p:sp>
        <p:nvSpPr>
          <p:cNvPr id="4" name="Rectangle 3"/>
          <p:cNvSpPr/>
          <p:nvPr/>
        </p:nvSpPr>
        <p:spPr>
          <a:xfrm>
            <a:off x="3810000" y="685800"/>
            <a:ext cx="5943600" cy="461665"/>
          </a:xfrm>
          <a:prstGeom prst="rect">
            <a:avLst/>
          </a:prstGeom>
        </p:spPr>
        <p:txBody>
          <a:bodyPr wrap="square">
            <a:spAutoFit/>
          </a:bodyPr>
          <a:lstStyle/>
          <a:p>
            <a:pPr lvl="2" algn="r" rtl="1"/>
            <a:r>
              <a:rPr lang="fa-IR" sz="2400" b="1" dirty="0">
                <a:solidFill>
                  <a:schemeClr val="bg1"/>
                </a:solidFill>
                <a:cs typeface="B Titr" pitchFamily="2" charset="-78"/>
              </a:rPr>
              <a:t>آزمون دو از پنج</a:t>
            </a:r>
            <a:r>
              <a:rPr lang="en-US" sz="2400" b="1" dirty="0">
                <a:solidFill>
                  <a:schemeClr val="bg1"/>
                </a:solidFill>
                <a:cs typeface="B Titr" pitchFamily="2" charset="-78"/>
              </a:rPr>
              <a:t>Two-out-of-Five </a:t>
            </a:r>
            <a:r>
              <a:rPr lang="en-US" sz="2400" b="1" dirty="0" smtClean="0">
                <a:solidFill>
                  <a:schemeClr val="bg1"/>
                </a:solidFill>
                <a:cs typeface="B Titr" pitchFamily="2" charset="-78"/>
              </a:rPr>
              <a:t>Test)</a:t>
            </a:r>
            <a:r>
              <a:rPr lang="fa-IR" sz="2400" b="1" dirty="0" smtClean="0">
                <a:solidFill>
                  <a:schemeClr val="bg1"/>
                </a:solidFill>
                <a:cs typeface="B Titr" pitchFamily="2" charset="-78"/>
              </a:rPr>
              <a:t>)</a:t>
            </a:r>
            <a:endParaRPr lang="en-US" sz="2400" b="1" dirty="0">
              <a:solidFill>
                <a:schemeClr val="bg1"/>
              </a:solidFill>
              <a:cs typeface="B Titr" pitchFamily="2" charset="-78"/>
            </a:endParaRPr>
          </a:p>
        </p:txBody>
      </p:sp>
    </p:spTree>
    <p:extLst>
      <p:ext uri="{BB962C8B-B14F-4D97-AF65-F5344CB8AC3E}">
        <p14:creationId xmlns:p14="http://schemas.microsoft.com/office/powerpoint/2010/main" val="2447302573"/>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43000"/>
            <a:ext cx="4414837" cy="5223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810000" y="685800"/>
            <a:ext cx="5943600" cy="461665"/>
          </a:xfrm>
          <a:prstGeom prst="rect">
            <a:avLst/>
          </a:prstGeom>
        </p:spPr>
        <p:txBody>
          <a:bodyPr wrap="square">
            <a:spAutoFit/>
          </a:bodyPr>
          <a:lstStyle/>
          <a:p>
            <a:pPr lvl="2" algn="r" rtl="1"/>
            <a:r>
              <a:rPr lang="fa-IR" sz="2400" b="1" dirty="0">
                <a:solidFill>
                  <a:schemeClr val="bg1"/>
                </a:solidFill>
                <a:cs typeface="B Titr" pitchFamily="2" charset="-78"/>
              </a:rPr>
              <a:t>آزمون دو از پنج</a:t>
            </a:r>
            <a:r>
              <a:rPr lang="en-US" sz="2400" b="1" dirty="0">
                <a:solidFill>
                  <a:schemeClr val="bg1"/>
                </a:solidFill>
                <a:cs typeface="B Titr" pitchFamily="2" charset="-78"/>
              </a:rPr>
              <a:t>Two-out-of-Five </a:t>
            </a:r>
            <a:r>
              <a:rPr lang="en-US" sz="2400" b="1" dirty="0" smtClean="0">
                <a:solidFill>
                  <a:schemeClr val="bg1"/>
                </a:solidFill>
                <a:cs typeface="B Titr" pitchFamily="2" charset="-78"/>
              </a:rPr>
              <a:t>Test)</a:t>
            </a:r>
            <a:r>
              <a:rPr lang="fa-IR" sz="2400" b="1" dirty="0" smtClean="0">
                <a:solidFill>
                  <a:schemeClr val="bg1"/>
                </a:solidFill>
                <a:cs typeface="B Titr" pitchFamily="2" charset="-78"/>
              </a:rPr>
              <a:t>)</a:t>
            </a:r>
            <a:endParaRPr lang="en-US" sz="2400" b="1" dirty="0">
              <a:solidFill>
                <a:schemeClr val="bg1"/>
              </a:solidFill>
              <a:cs typeface="B Titr" pitchFamily="2" charset="-78"/>
            </a:endParaRPr>
          </a:p>
        </p:txBody>
      </p:sp>
    </p:spTree>
    <p:extLst>
      <p:ext uri="{BB962C8B-B14F-4D97-AF65-F5344CB8AC3E}">
        <p14:creationId xmlns:p14="http://schemas.microsoft.com/office/powerpoint/2010/main" val="2090508663"/>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8138"/>
            <a:ext cx="8229600" cy="1252537"/>
          </a:xfrm>
        </p:spPr>
        <p:txBody>
          <a:bodyPr>
            <a:normAutofit/>
          </a:bodyPr>
          <a:lstStyle/>
          <a:p>
            <a:pPr algn="r"/>
            <a:r>
              <a:rPr lang="fa-IR" sz="3600" dirty="0" smtClean="0">
                <a:cs typeface="B Titr" pitchFamily="2" charset="-78"/>
              </a:rPr>
              <a:t>مطالب این دوره شامل:</a:t>
            </a:r>
            <a:endParaRPr lang="en-US" sz="3600" dirty="0">
              <a:cs typeface="B Titr" pitchFamily="2" charset="-78"/>
            </a:endParaRPr>
          </a:p>
        </p:txBody>
      </p:sp>
      <p:sp>
        <p:nvSpPr>
          <p:cNvPr id="6" name="Flowchart: Punched Tape 3"/>
          <p:cNvSpPr/>
          <p:nvPr/>
        </p:nvSpPr>
        <p:spPr>
          <a:xfrm>
            <a:off x="0" y="5348105"/>
            <a:ext cx="8229600" cy="167806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59 h 10159"/>
              <a:gd name="connsiteX1" fmla="*/ 2500 w 10000"/>
              <a:gd name="connsiteY1" fmla="*/ 2159 h 10159"/>
              <a:gd name="connsiteX2" fmla="*/ 5287 w 10000"/>
              <a:gd name="connsiteY2" fmla="*/ 4451 h 10159"/>
              <a:gd name="connsiteX3" fmla="*/ 7500 w 10000"/>
              <a:gd name="connsiteY3" fmla="*/ 159 h 10159"/>
              <a:gd name="connsiteX4" fmla="*/ 10000 w 10000"/>
              <a:gd name="connsiteY4" fmla="*/ 1159 h 10159"/>
              <a:gd name="connsiteX5" fmla="*/ 10000 w 10000"/>
              <a:gd name="connsiteY5" fmla="*/ 9159 h 10159"/>
              <a:gd name="connsiteX6" fmla="*/ 7500 w 10000"/>
              <a:gd name="connsiteY6" fmla="*/ 8159 h 10159"/>
              <a:gd name="connsiteX7" fmla="*/ 5000 w 10000"/>
              <a:gd name="connsiteY7" fmla="*/ 9159 h 10159"/>
              <a:gd name="connsiteX8" fmla="*/ 2500 w 10000"/>
              <a:gd name="connsiteY8" fmla="*/ 10159 h 10159"/>
              <a:gd name="connsiteX9" fmla="*/ 0 w 10000"/>
              <a:gd name="connsiteY9" fmla="*/ 9159 h 10159"/>
              <a:gd name="connsiteX10" fmla="*/ 0 w 10000"/>
              <a:gd name="connsiteY10" fmla="*/ 1159 h 10159"/>
              <a:gd name="connsiteX0" fmla="*/ 0 w 10000"/>
              <a:gd name="connsiteY0" fmla="*/ 1005 h 10005"/>
              <a:gd name="connsiteX1" fmla="*/ 2500 w 10000"/>
              <a:gd name="connsiteY1" fmla="*/ 2005 h 10005"/>
              <a:gd name="connsiteX2" fmla="*/ 5287 w 10000"/>
              <a:gd name="connsiteY2" fmla="*/ 4297 h 10005"/>
              <a:gd name="connsiteX3" fmla="*/ 7500 w 10000"/>
              <a:gd name="connsiteY3" fmla="*/ 5 h 10005"/>
              <a:gd name="connsiteX4" fmla="*/ 7720 w 10000"/>
              <a:gd name="connsiteY4" fmla="*/ 3422 h 10005"/>
              <a:gd name="connsiteX5" fmla="*/ 10000 w 10000"/>
              <a:gd name="connsiteY5" fmla="*/ 1005 h 10005"/>
              <a:gd name="connsiteX6" fmla="*/ 10000 w 10000"/>
              <a:gd name="connsiteY6" fmla="*/ 9005 h 10005"/>
              <a:gd name="connsiteX7" fmla="*/ 7500 w 10000"/>
              <a:gd name="connsiteY7" fmla="*/ 8005 h 10005"/>
              <a:gd name="connsiteX8" fmla="*/ 5000 w 10000"/>
              <a:gd name="connsiteY8" fmla="*/ 9005 h 10005"/>
              <a:gd name="connsiteX9" fmla="*/ 2500 w 10000"/>
              <a:gd name="connsiteY9" fmla="*/ 10005 h 10005"/>
              <a:gd name="connsiteX10" fmla="*/ 0 w 10000"/>
              <a:gd name="connsiteY10" fmla="*/ 9005 h 10005"/>
              <a:gd name="connsiteX11" fmla="*/ 0 w 10000"/>
              <a:gd name="connsiteY11" fmla="*/ 1005 h 10005"/>
              <a:gd name="connsiteX0" fmla="*/ 0 w 10000"/>
              <a:gd name="connsiteY0" fmla="*/ 330 h 9330"/>
              <a:gd name="connsiteX1" fmla="*/ 2500 w 10000"/>
              <a:gd name="connsiteY1" fmla="*/ 1330 h 9330"/>
              <a:gd name="connsiteX2" fmla="*/ 5287 w 10000"/>
              <a:gd name="connsiteY2" fmla="*/ 3622 h 9330"/>
              <a:gd name="connsiteX3" fmla="*/ 6925 w 10000"/>
              <a:gd name="connsiteY3" fmla="*/ 3186 h 9330"/>
              <a:gd name="connsiteX4" fmla="*/ 7720 w 10000"/>
              <a:gd name="connsiteY4" fmla="*/ 2747 h 9330"/>
              <a:gd name="connsiteX5" fmla="*/ 10000 w 10000"/>
              <a:gd name="connsiteY5" fmla="*/ 330 h 9330"/>
              <a:gd name="connsiteX6" fmla="*/ 10000 w 10000"/>
              <a:gd name="connsiteY6" fmla="*/ 8330 h 9330"/>
              <a:gd name="connsiteX7" fmla="*/ 7500 w 10000"/>
              <a:gd name="connsiteY7" fmla="*/ 7330 h 9330"/>
              <a:gd name="connsiteX8" fmla="*/ 5000 w 10000"/>
              <a:gd name="connsiteY8" fmla="*/ 8330 h 9330"/>
              <a:gd name="connsiteX9" fmla="*/ 2500 w 10000"/>
              <a:gd name="connsiteY9" fmla="*/ 9330 h 9330"/>
              <a:gd name="connsiteX10" fmla="*/ 0 w 10000"/>
              <a:gd name="connsiteY10" fmla="*/ 8330 h 9330"/>
              <a:gd name="connsiteX11" fmla="*/ 0 w 10000"/>
              <a:gd name="connsiteY11" fmla="*/ 330 h 9330"/>
              <a:gd name="connsiteX0" fmla="*/ 0 w 10000"/>
              <a:gd name="connsiteY0" fmla="*/ 354 h 10000"/>
              <a:gd name="connsiteX1" fmla="*/ 2500 w 10000"/>
              <a:gd name="connsiteY1" fmla="*/ 1426 h 10000"/>
              <a:gd name="connsiteX2" fmla="*/ 5287 w 10000"/>
              <a:gd name="connsiteY2" fmla="*/ 3882 h 10000"/>
              <a:gd name="connsiteX3" fmla="*/ 6925 w 10000"/>
              <a:gd name="connsiteY3" fmla="*/ 3415 h 10000"/>
              <a:gd name="connsiteX4" fmla="*/ 7720 w 10000"/>
              <a:gd name="connsiteY4" fmla="*/ 2944 h 10000"/>
              <a:gd name="connsiteX5" fmla="*/ 10000 w 10000"/>
              <a:gd name="connsiteY5" fmla="*/ 354 h 10000"/>
              <a:gd name="connsiteX6" fmla="*/ 10000 w 10000"/>
              <a:gd name="connsiteY6" fmla="*/ 8928 h 10000"/>
              <a:gd name="connsiteX7" fmla="*/ 7500 w 10000"/>
              <a:gd name="connsiteY7" fmla="*/ 7856 h 10000"/>
              <a:gd name="connsiteX8" fmla="*/ 4943 w 10000"/>
              <a:gd name="connsiteY8" fmla="*/ 7920 h 10000"/>
              <a:gd name="connsiteX9" fmla="*/ 2500 w 10000"/>
              <a:gd name="connsiteY9" fmla="*/ 10000 h 10000"/>
              <a:gd name="connsiteX10" fmla="*/ 0 w 10000"/>
              <a:gd name="connsiteY10" fmla="*/ 8928 h 10000"/>
              <a:gd name="connsiteX11" fmla="*/ 0 w 10000"/>
              <a:gd name="connsiteY11" fmla="*/ 354 h 10000"/>
              <a:gd name="connsiteX0" fmla="*/ 0 w 10000"/>
              <a:gd name="connsiteY0" fmla="*/ 354 h 9063"/>
              <a:gd name="connsiteX1" fmla="*/ 2500 w 10000"/>
              <a:gd name="connsiteY1" fmla="*/ 1426 h 9063"/>
              <a:gd name="connsiteX2" fmla="*/ 5287 w 10000"/>
              <a:gd name="connsiteY2" fmla="*/ 3882 h 9063"/>
              <a:gd name="connsiteX3" fmla="*/ 6925 w 10000"/>
              <a:gd name="connsiteY3" fmla="*/ 3415 h 9063"/>
              <a:gd name="connsiteX4" fmla="*/ 7720 w 10000"/>
              <a:gd name="connsiteY4" fmla="*/ 2944 h 9063"/>
              <a:gd name="connsiteX5" fmla="*/ 10000 w 10000"/>
              <a:gd name="connsiteY5" fmla="*/ 354 h 9063"/>
              <a:gd name="connsiteX6" fmla="*/ 10000 w 10000"/>
              <a:gd name="connsiteY6" fmla="*/ 8928 h 9063"/>
              <a:gd name="connsiteX7" fmla="*/ 7500 w 10000"/>
              <a:gd name="connsiteY7" fmla="*/ 7856 h 9063"/>
              <a:gd name="connsiteX8" fmla="*/ 4943 w 10000"/>
              <a:gd name="connsiteY8" fmla="*/ 7920 h 9063"/>
              <a:gd name="connsiteX9" fmla="*/ 2481 w 10000"/>
              <a:gd name="connsiteY9" fmla="*/ 7984 h 9063"/>
              <a:gd name="connsiteX10" fmla="*/ 0 w 10000"/>
              <a:gd name="connsiteY10" fmla="*/ 8928 h 9063"/>
              <a:gd name="connsiteX11" fmla="*/ 0 w 10000"/>
              <a:gd name="connsiteY11" fmla="*/ 354 h 9063"/>
              <a:gd name="connsiteX0" fmla="*/ 0 w 10000"/>
              <a:gd name="connsiteY0" fmla="*/ 391 h 9851"/>
              <a:gd name="connsiteX1" fmla="*/ 2500 w 10000"/>
              <a:gd name="connsiteY1" fmla="*/ 1573 h 9851"/>
              <a:gd name="connsiteX2" fmla="*/ 5287 w 10000"/>
              <a:gd name="connsiteY2" fmla="*/ 4283 h 9851"/>
              <a:gd name="connsiteX3" fmla="*/ 6925 w 10000"/>
              <a:gd name="connsiteY3" fmla="*/ 3768 h 9851"/>
              <a:gd name="connsiteX4" fmla="*/ 7720 w 10000"/>
              <a:gd name="connsiteY4" fmla="*/ 3248 h 9851"/>
              <a:gd name="connsiteX5" fmla="*/ 10000 w 10000"/>
              <a:gd name="connsiteY5" fmla="*/ 391 h 9851"/>
              <a:gd name="connsiteX6" fmla="*/ 10000 w 10000"/>
              <a:gd name="connsiteY6" fmla="*/ 9851 h 9851"/>
              <a:gd name="connsiteX7" fmla="*/ 7500 w 10000"/>
              <a:gd name="connsiteY7" fmla="*/ 8668 h 9851"/>
              <a:gd name="connsiteX8" fmla="*/ 4943 w 10000"/>
              <a:gd name="connsiteY8" fmla="*/ 8739 h 9851"/>
              <a:gd name="connsiteX9" fmla="*/ 2481 w 10000"/>
              <a:gd name="connsiteY9" fmla="*/ 8809 h 9851"/>
              <a:gd name="connsiteX10" fmla="*/ 0 w 10000"/>
              <a:gd name="connsiteY10" fmla="*/ 8628 h 9851"/>
              <a:gd name="connsiteX11" fmla="*/ 0 w 10000"/>
              <a:gd name="connsiteY11" fmla="*/ 391 h 9851"/>
              <a:gd name="connsiteX0" fmla="*/ 0 w 10000"/>
              <a:gd name="connsiteY0" fmla="*/ 397 h 10000"/>
              <a:gd name="connsiteX1" fmla="*/ 2500 w 10000"/>
              <a:gd name="connsiteY1" fmla="*/ 1597 h 10000"/>
              <a:gd name="connsiteX2" fmla="*/ 5325 w 10000"/>
              <a:gd name="connsiteY2" fmla="*/ 58 h 10000"/>
              <a:gd name="connsiteX3" fmla="*/ 6925 w 10000"/>
              <a:gd name="connsiteY3" fmla="*/ 3825 h 10000"/>
              <a:gd name="connsiteX4" fmla="*/ 7720 w 10000"/>
              <a:gd name="connsiteY4" fmla="*/ 3297 h 10000"/>
              <a:gd name="connsiteX5" fmla="*/ 10000 w 10000"/>
              <a:gd name="connsiteY5" fmla="*/ 397 h 10000"/>
              <a:gd name="connsiteX6" fmla="*/ 10000 w 10000"/>
              <a:gd name="connsiteY6" fmla="*/ 10000 h 10000"/>
              <a:gd name="connsiteX7" fmla="*/ 7500 w 10000"/>
              <a:gd name="connsiteY7" fmla="*/ 8799 h 10000"/>
              <a:gd name="connsiteX8" fmla="*/ 4943 w 10000"/>
              <a:gd name="connsiteY8" fmla="*/ 8871 h 10000"/>
              <a:gd name="connsiteX9" fmla="*/ 2481 w 10000"/>
              <a:gd name="connsiteY9" fmla="*/ 8942 h 10000"/>
              <a:gd name="connsiteX10" fmla="*/ 0 w 10000"/>
              <a:gd name="connsiteY10" fmla="*/ 8759 h 10000"/>
              <a:gd name="connsiteX11" fmla="*/ 0 w 10000"/>
              <a:gd name="connsiteY11" fmla="*/ 397 h 10000"/>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20 w 10000"/>
              <a:gd name="connsiteY4" fmla="*/ 5314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77 w 10000"/>
              <a:gd name="connsiteY4" fmla="*/ 5879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5237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2017">
                <a:moveTo>
                  <a:pt x="0" y="2414"/>
                </a:moveTo>
                <a:cubicBezTo>
                  <a:pt x="0" y="3076"/>
                  <a:pt x="1728" y="58"/>
                  <a:pt x="2615" y="1"/>
                </a:cubicBezTo>
                <a:cubicBezTo>
                  <a:pt x="3503" y="-55"/>
                  <a:pt x="4607" y="1101"/>
                  <a:pt x="5325" y="2075"/>
                </a:cubicBezTo>
                <a:cubicBezTo>
                  <a:pt x="6043" y="3049"/>
                  <a:pt x="6507" y="5133"/>
                  <a:pt x="6925" y="5842"/>
                </a:cubicBezTo>
                <a:cubicBezTo>
                  <a:pt x="7343" y="6551"/>
                  <a:pt x="7417" y="6131"/>
                  <a:pt x="7834" y="6331"/>
                </a:cubicBezTo>
                <a:cubicBezTo>
                  <a:pt x="8251" y="6532"/>
                  <a:pt x="9598" y="3441"/>
                  <a:pt x="10000" y="5237"/>
                </a:cubicBezTo>
                <a:lnTo>
                  <a:pt x="10000" y="12017"/>
                </a:lnTo>
                <a:cubicBezTo>
                  <a:pt x="10000" y="11355"/>
                  <a:pt x="8343" y="11005"/>
                  <a:pt x="7500" y="10816"/>
                </a:cubicBezTo>
                <a:cubicBezTo>
                  <a:pt x="6657" y="10628"/>
                  <a:pt x="5779" y="10865"/>
                  <a:pt x="4943" y="10888"/>
                </a:cubicBezTo>
                <a:cubicBezTo>
                  <a:pt x="4107" y="10912"/>
                  <a:pt x="3862" y="10959"/>
                  <a:pt x="2481" y="10959"/>
                </a:cubicBezTo>
                <a:cubicBezTo>
                  <a:pt x="1100" y="10959"/>
                  <a:pt x="0" y="11438"/>
                  <a:pt x="0" y="10776"/>
                </a:cubicBezTo>
                <a:lnTo>
                  <a:pt x="0" y="24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4903816"/>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4294967295"/>
              </p:nvPr>
            </p:nvSpPr>
            <p:spPr>
              <a:xfrm>
                <a:off x="1015207" y="1981200"/>
                <a:ext cx="7408862" cy="3451225"/>
              </a:xfrm>
            </p:spPr>
            <p:txBody>
              <a:bodyPr>
                <a:normAutofit fontScale="92500" lnSpcReduction="10000"/>
              </a:bodyPr>
              <a:lstStyle/>
              <a:p>
                <a:pPr algn="justLow" rtl="1">
                  <a:lnSpc>
                    <a:spcPct val="150000"/>
                  </a:lnSpc>
                </a:pPr>
                <a:r>
                  <a:rPr lang="ar-SA" sz="1800" dirty="0" smtClean="0">
                    <a:solidFill>
                      <a:schemeClr val="tx1"/>
                    </a:solidFill>
                    <a:cs typeface="B Zar" pitchFamily="2" charset="-78"/>
                  </a:rPr>
                  <a:t>زمانی که نمونه ها دارای محرکهای پیچیده هستند  و یا به گونه هستند که در روش سه</a:t>
                </a:r>
                <a:r>
                  <a:rPr lang="fa-IR" sz="1800" dirty="0" smtClean="0">
                    <a:solidFill>
                      <a:schemeClr val="tx1"/>
                    </a:solidFill>
                    <a:cs typeface="B Zar" pitchFamily="2" charset="-78"/>
                  </a:rPr>
                  <a:t> </a:t>
                </a:r>
                <a:r>
                  <a:rPr lang="ar-SA" sz="1800" dirty="0" smtClean="0">
                    <a:solidFill>
                      <a:schemeClr val="tx1"/>
                    </a:solidFill>
                    <a:cs typeface="B Zar" pitchFamily="2" charset="-78"/>
                  </a:rPr>
                  <a:t>تایی </a:t>
                </a:r>
                <a:r>
                  <a:rPr lang="ar-SA" sz="1800" dirty="0">
                    <a:solidFill>
                      <a:schemeClr val="tx1"/>
                    </a:solidFill>
                    <a:cs typeface="B Zar" pitchFamily="2" charset="-78"/>
                  </a:rPr>
                  <a:t>موجب سردرگمی ارزیاب میشود، این روش میتواند مناسب باشد. </a:t>
                </a:r>
                <a:endParaRPr lang="fa-IR"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در این روش به هر ارزیاب دو نمونه داده میشود و از آنها خواسته </a:t>
                </a:r>
                <a:r>
                  <a:rPr lang="fa-IR" sz="1800" dirty="0" smtClean="0">
                    <a:solidFill>
                      <a:schemeClr val="tx1"/>
                    </a:solidFill>
                    <a:cs typeface="B Zar" pitchFamily="2" charset="-78"/>
                  </a:rPr>
                  <a:t>می شود </a:t>
                </a:r>
                <a:r>
                  <a:rPr lang="fa-IR" sz="1800" dirty="0">
                    <a:solidFill>
                      <a:schemeClr val="tx1"/>
                    </a:solidFill>
                    <a:cs typeface="B Zar" pitchFamily="2" charset="-78"/>
                  </a:rPr>
                  <a:t>تا اعلام کنند که نمونه ها مشابه یا متفاوت هستند. </a:t>
                </a:r>
                <a:endParaRPr lang="fa-IR" sz="1800" dirty="0" smtClean="0">
                  <a:solidFill>
                    <a:schemeClr val="tx1"/>
                  </a:solidFill>
                  <a:cs typeface="B Zar" pitchFamily="2" charset="-78"/>
                </a:endParaRPr>
              </a:p>
              <a:p>
                <a:pPr algn="justLow" rtl="1">
                  <a:lnSpc>
                    <a:spcPct val="150000"/>
                  </a:lnSpc>
                </a:pPr>
                <a:r>
                  <a:rPr lang="fa-IR" sz="1800" dirty="0" smtClean="0">
                    <a:solidFill>
                      <a:schemeClr val="tx1"/>
                    </a:solidFill>
                    <a:cs typeface="B Zar" pitchFamily="2" charset="-78"/>
                  </a:rPr>
                  <a:t>آنالیز </a:t>
                </a:r>
                <a:r>
                  <a:rPr lang="fa-IR" sz="1800" dirty="0">
                    <a:solidFill>
                      <a:schemeClr val="tx1"/>
                    </a:solidFill>
                    <a:cs typeface="B Zar" pitchFamily="2" charset="-78"/>
                  </a:rPr>
                  <a:t>نتایج حاصل از مقایسه تعداد پاسخ هاي متفاوت </a:t>
                </a:r>
                <a:r>
                  <a:rPr lang="en-US" sz="1800" dirty="0">
                    <a:solidFill>
                      <a:schemeClr val="tx1"/>
                    </a:solidFill>
                    <a:cs typeface="B Zar" pitchFamily="2" charset="-78"/>
                  </a:rPr>
                  <a:t>BB </a:t>
                </a:r>
                <a:r>
                  <a:rPr lang="fa-IR" sz="1800" dirty="0">
                    <a:solidFill>
                      <a:schemeClr val="tx1"/>
                    </a:solidFill>
                    <a:cs typeface="B Zar" pitchFamily="2" charset="-78"/>
                  </a:rPr>
                  <a:t>و </a:t>
                </a:r>
                <a:r>
                  <a:rPr lang="en-US" sz="1800" dirty="0">
                    <a:solidFill>
                      <a:schemeClr val="tx1"/>
                    </a:solidFill>
                    <a:cs typeface="B Zar" pitchFamily="2" charset="-78"/>
                  </a:rPr>
                  <a:t>AA ،BA ،AB  </a:t>
                </a:r>
                <a:r>
                  <a:rPr lang="fa-IR" sz="1800" dirty="0">
                    <a:solidFill>
                      <a:schemeClr val="tx1"/>
                    </a:solidFill>
                    <a:cs typeface="B Zar" pitchFamily="2" charset="-78"/>
                  </a:rPr>
                  <a:t>با استفاده از آزمون </a:t>
                </a:r>
                <a:r>
                  <a:rPr lang="el-GR" sz="1800" dirty="0">
                    <a:solidFill>
                      <a:schemeClr val="tx1"/>
                    </a:solidFill>
                    <a:cs typeface="B Zar" pitchFamily="2" charset="-78"/>
                  </a:rPr>
                  <a:t>χ2 </a:t>
                </a:r>
                <a:r>
                  <a:rPr lang="fa-IR" sz="1800" dirty="0">
                    <a:solidFill>
                      <a:schemeClr val="tx1"/>
                    </a:solidFill>
                    <a:cs typeface="B Zar" pitchFamily="2" charset="-78"/>
                  </a:rPr>
                  <a:t>انجام می </a:t>
                </a:r>
                <a:r>
                  <a:rPr lang="fa-IR" sz="1800" dirty="0" smtClean="0">
                    <a:solidFill>
                      <a:schemeClr val="tx1"/>
                    </a:solidFill>
                    <a:cs typeface="B Zar" pitchFamily="2" charset="-78"/>
                  </a:rPr>
                  <a:t>شود.</a:t>
                </a:r>
              </a:p>
              <a:p>
                <a:pPr marL="0" indent="0" algn="justLow">
                  <a:lnSpc>
                    <a:spcPct val="150000"/>
                  </a:lnSpc>
                  <a:buNone/>
                </a:pPr>
                <a14:m>
                  <m:oMathPara xmlns:m="http://schemas.openxmlformats.org/officeDocument/2006/math">
                    <m:oMathParaPr>
                      <m:jc m:val="left"/>
                    </m:oMathParaPr>
                    <m:oMath xmlns:m="http://schemas.openxmlformats.org/officeDocument/2006/math">
                      <m:r>
                        <a:rPr lang="fa-IR" sz="1800" b="0" i="1" smtClean="0">
                          <a:solidFill>
                            <a:schemeClr val="tx1"/>
                          </a:solidFill>
                          <a:latin typeface="Cambria Math"/>
                        </a:rPr>
                        <m:t>          </m:t>
                      </m:r>
                      <m:sSup>
                        <m:sSupPr>
                          <m:ctrlPr>
                            <a:rPr lang="en-US" sz="1800" i="1">
                              <a:solidFill>
                                <a:schemeClr val="tx1"/>
                              </a:solidFill>
                              <a:latin typeface="Cambria Math"/>
                            </a:rPr>
                          </m:ctrlPr>
                        </m:sSupPr>
                        <m:e>
                          <m:r>
                            <a:rPr lang="en-US" sz="1800" i="1">
                              <a:solidFill>
                                <a:schemeClr val="tx1"/>
                              </a:solidFill>
                              <a:latin typeface="Cambria Math"/>
                            </a:rPr>
                            <m:t>𝜒</m:t>
                          </m:r>
                        </m:e>
                        <m:sup>
                          <m:r>
                            <a:rPr lang="en-US" sz="1800" i="1">
                              <a:solidFill>
                                <a:schemeClr val="tx1"/>
                              </a:solidFill>
                              <a:latin typeface="Cambria Math"/>
                            </a:rPr>
                            <m:t>2</m:t>
                          </m:r>
                        </m:sup>
                      </m:sSup>
                      <m:r>
                        <a:rPr lang="en-US" sz="1800" i="1">
                          <a:solidFill>
                            <a:schemeClr val="tx1"/>
                          </a:solidFill>
                          <a:latin typeface="Cambria Math"/>
                        </a:rPr>
                        <m:t>=</m:t>
                      </m:r>
                      <m:nary>
                        <m:naryPr>
                          <m:chr m:val="∑"/>
                          <m:limLoc m:val="undOvr"/>
                          <m:subHide m:val="on"/>
                          <m:supHide m:val="on"/>
                          <m:ctrlPr>
                            <a:rPr lang="en-US" sz="1800" i="1">
                              <a:solidFill>
                                <a:schemeClr val="tx1"/>
                              </a:solidFill>
                              <a:latin typeface="Cambria Math"/>
                            </a:rPr>
                          </m:ctrlPr>
                        </m:naryPr>
                        <m:sub/>
                        <m:sup/>
                        <m:e>
                          <m:eqArr>
                            <m:eqArrPr>
                              <m:ctrlPr>
                                <a:rPr lang="en-US" sz="1800" i="1">
                                  <a:solidFill>
                                    <a:schemeClr val="tx1"/>
                                  </a:solidFill>
                                  <a:latin typeface="Cambria Math"/>
                                </a:rPr>
                              </m:ctrlPr>
                            </m:eqArrPr>
                            <m:e>
                              <m:f>
                                <m:fPr>
                                  <m:ctrlPr>
                                    <a:rPr lang="en-US" sz="1800" i="1">
                                      <a:solidFill>
                                        <a:schemeClr val="tx1"/>
                                      </a:solidFill>
                                      <a:latin typeface="Cambria Math"/>
                                    </a:rPr>
                                  </m:ctrlPr>
                                </m:fPr>
                                <m:num>
                                  <m:sSup>
                                    <m:sSupPr>
                                      <m:ctrlPr>
                                        <a:rPr lang="en-US" sz="1800" i="1">
                                          <a:solidFill>
                                            <a:schemeClr val="tx1"/>
                                          </a:solidFill>
                                          <a:latin typeface="Cambria Math"/>
                                        </a:rPr>
                                      </m:ctrlPr>
                                    </m:sSupPr>
                                    <m:e>
                                      <m:d>
                                        <m:dPr>
                                          <m:ctrlPr>
                                            <a:rPr lang="en-US" sz="1800" i="1">
                                              <a:solidFill>
                                                <a:schemeClr val="tx1"/>
                                              </a:solidFill>
                                              <a:latin typeface="Cambria Math"/>
                                            </a:rPr>
                                          </m:ctrlPr>
                                        </m:dPr>
                                        <m:e>
                                          <m:r>
                                            <a:rPr lang="en-US" sz="1800" i="1">
                                              <a:solidFill>
                                                <a:schemeClr val="tx1"/>
                                              </a:solidFill>
                                              <a:latin typeface="Cambria Math"/>
                                            </a:rPr>
                                            <m:t>𝑜𝑏𝑠𝑒𝑟𝑣𝑒𝑑</m:t>
                                          </m:r>
                                          <m:r>
                                            <a:rPr lang="en-US" sz="1800" i="1">
                                              <a:solidFill>
                                                <a:schemeClr val="tx1"/>
                                              </a:solidFill>
                                              <a:latin typeface="Cambria Math"/>
                                            </a:rPr>
                                            <m:t>−</m:t>
                                          </m:r>
                                          <m:r>
                                            <a:rPr lang="en-US" sz="1800" i="1">
                                              <a:solidFill>
                                                <a:schemeClr val="tx1"/>
                                              </a:solidFill>
                                              <a:latin typeface="Cambria Math"/>
                                            </a:rPr>
                                            <m:t>𝑒𝑥𝑝𝑒𝑐𝑡𝑒𝑑</m:t>
                                          </m:r>
                                        </m:e>
                                      </m:d>
                                    </m:e>
                                    <m:sup>
                                      <m:r>
                                        <a:rPr lang="en-US" sz="1800" i="1">
                                          <a:solidFill>
                                            <a:schemeClr val="tx1"/>
                                          </a:solidFill>
                                          <a:latin typeface="Cambria Math"/>
                                        </a:rPr>
                                        <m:t>2</m:t>
                                      </m:r>
                                    </m:sup>
                                  </m:sSup>
                                </m:num>
                                <m:den>
                                  <m:r>
                                    <a:rPr lang="en-US" sz="1800" i="1">
                                      <a:solidFill>
                                        <a:schemeClr val="tx1"/>
                                      </a:solidFill>
                                      <a:latin typeface="Cambria Math"/>
                                    </a:rPr>
                                    <m:t>𝑒𝑥𝑝𝑒𝑐𝑒𝑑</m:t>
                                  </m:r>
                                </m:den>
                              </m:f>
                            </m:e>
                          </m:eqArr>
                        </m:e>
                      </m:nary>
                      <m:r>
                        <a:rPr lang="fa-IR" sz="1800" b="0" i="1" smtClean="0">
                          <a:solidFill>
                            <a:schemeClr val="tx1"/>
                          </a:solidFill>
                          <a:latin typeface="Cambria Math"/>
                        </a:rPr>
                        <m:t>     </m:t>
                      </m:r>
                    </m:oMath>
                  </m:oMathPara>
                </a14:m>
                <a:endParaRPr lang="en-US" sz="1800" dirty="0">
                  <a:solidFill>
                    <a:schemeClr val="tx1"/>
                  </a:solidFill>
                  <a:cs typeface="B Zar" pitchFamily="2" charset="-78"/>
                </a:endParaRPr>
              </a:p>
            </p:txBody>
          </p:sp>
        </mc:Choice>
        <mc:Fallback xmlns="">
          <p:sp>
            <p:nvSpPr>
              <p:cNvPr id="3" name="Content Placeholder 2"/>
              <p:cNvSpPr>
                <a:spLocks noGrp="1" noRot="1" noChangeAspect="1" noMove="1" noResize="1" noEditPoints="1" noAdjustHandles="1" noChangeArrowheads="1" noChangeShapeType="1" noTextEdit="1"/>
              </p:cNvSpPr>
              <p:nvPr>
                <p:ph idx="4294967295"/>
              </p:nvPr>
            </p:nvSpPr>
            <p:spPr>
              <a:xfrm>
                <a:off x="1015207" y="1981200"/>
                <a:ext cx="7408862" cy="3451225"/>
              </a:xfrm>
              <a:blipFill rotWithShape="1">
                <a:blip r:embed="rId2"/>
                <a:stretch>
                  <a:fillRect l="-1152" r="-658"/>
                </a:stretch>
              </a:blipFill>
            </p:spPr>
            <p:txBody>
              <a:bodyPr/>
              <a:lstStyle/>
              <a:p>
                <a:r>
                  <a:rPr lang="en-US">
                    <a:noFill/>
                  </a:rPr>
                  <a:t> </a:t>
                </a:r>
              </a:p>
            </p:txBody>
          </p:sp>
        </mc:Fallback>
      </mc:AlternateContent>
      <p:sp>
        <p:nvSpPr>
          <p:cNvPr id="4" name="Rectangle 3"/>
          <p:cNvSpPr/>
          <p:nvPr/>
        </p:nvSpPr>
        <p:spPr>
          <a:xfrm>
            <a:off x="3810000" y="685800"/>
            <a:ext cx="5943600" cy="461665"/>
          </a:xfrm>
          <a:prstGeom prst="rect">
            <a:avLst/>
          </a:prstGeom>
        </p:spPr>
        <p:txBody>
          <a:bodyPr wrap="square">
            <a:spAutoFit/>
          </a:bodyPr>
          <a:lstStyle/>
          <a:p>
            <a:pPr lvl="2" algn="r" rtl="1"/>
            <a:r>
              <a:rPr lang="fa-IR" sz="2400" b="1" dirty="0" smtClean="0">
                <a:solidFill>
                  <a:schemeClr val="bg1"/>
                </a:solidFill>
                <a:cs typeface="B Titr" pitchFamily="2" charset="-78"/>
              </a:rPr>
              <a:t>آزمون </a:t>
            </a:r>
            <a:r>
              <a:rPr lang="fa-IR" sz="2400" b="1" dirty="0">
                <a:solidFill>
                  <a:schemeClr val="bg1"/>
                </a:solidFill>
                <a:cs typeface="B Titr" pitchFamily="2" charset="-78"/>
              </a:rPr>
              <a:t>شباهت –تفاوت </a:t>
            </a:r>
            <a:r>
              <a:rPr lang="en-US" sz="2400" b="1" dirty="0" smtClean="0">
                <a:solidFill>
                  <a:schemeClr val="bg1"/>
                </a:solidFill>
                <a:cs typeface="B Titr" pitchFamily="2" charset="-78"/>
              </a:rPr>
              <a:t>Same-different)</a:t>
            </a:r>
            <a:r>
              <a:rPr lang="fa-IR" sz="2400" b="1" dirty="0" smtClean="0">
                <a:solidFill>
                  <a:schemeClr val="bg1"/>
                </a:solidFill>
                <a:cs typeface="B Titr" pitchFamily="2" charset="-78"/>
              </a:rPr>
              <a:t>)</a:t>
            </a:r>
            <a:endParaRPr lang="en-US" sz="2400" b="1" dirty="0">
              <a:solidFill>
                <a:schemeClr val="bg1"/>
              </a:solidFill>
              <a:cs typeface="B Titr" pitchFamily="2" charset="-78"/>
            </a:endParaRPr>
          </a:p>
        </p:txBody>
      </p:sp>
    </p:spTree>
    <p:extLst>
      <p:ext uri="{BB962C8B-B14F-4D97-AF65-F5344CB8AC3E}">
        <p14:creationId xmlns:p14="http://schemas.microsoft.com/office/powerpoint/2010/main" val="648256262"/>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0" y="685800"/>
            <a:ext cx="5943600" cy="461665"/>
          </a:xfrm>
          <a:prstGeom prst="rect">
            <a:avLst/>
          </a:prstGeom>
        </p:spPr>
        <p:txBody>
          <a:bodyPr wrap="square">
            <a:spAutoFit/>
          </a:bodyPr>
          <a:lstStyle/>
          <a:p>
            <a:pPr lvl="2" algn="r" rtl="1"/>
            <a:r>
              <a:rPr lang="fa-IR" sz="2400" b="1" dirty="0" smtClean="0">
                <a:solidFill>
                  <a:schemeClr val="bg1"/>
                </a:solidFill>
                <a:cs typeface="B Titr" pitchFamily="2" charset="-78"/>
              </a:rPr>
              <a:t>آزمون </a:t>
            </a:r>
            <a:r>
              <a:rPr lang="fa-IR" sz="2400" b="1" dirty="0">
                <a:solidFill>
                  <a:schemeClr val="bg1"/>
                </a:solidFill>
                <a:cs typeface="B Titr" pitchFamily="2" charset="-78"/>
              </a:rPr>
              <a:t>شباهت –تفاوت </a:t>
            </a:r>
            <a:r>
              <a:rPr lang="en-US" sz="2400" b="1" dirty="0" smtClean="0">
                <a:solidFill>
                  <a:schemeClr val="bg1"/>
                </a:solidFill>
                <a:cs typeface="B Titr" pitchFamily="2" charset="-78"/>
              </a:rPr>
              <a:t>Same-different)</a:t>
            </a:r>
            <a:r>
              <a:rPr lang="fa-IR" sz="2400" b="1" dirty="0" smtClean="0">
                <a:solidFill>
                  <a:schemeClr val="bg1"/>
                </a:solidFill>
                <a:cs typeface="B Titr" pitchFamily="2" charset="-78"/>
              </a:rPr>
              <a:t>)</a:t>
            </a:r>
            <a:endParaRPr lang="en-US" sz="2400" b="1" dirty="0">
              <a:solidFill>
                <a:schemeClr val="bg1"/>
              </a:solidFill>
              <a:cs typeface="B Titr" pitchFamily="2" charset="-78"/>
            </a:endParaRPr>
          </a:p>
        </p:txBody>
      </p:sp>
      <p:pic>
        <p:nvPicPr>
          <p:cNvPr id="23568" name="Picture 16"/>
          <p:cNvPicPr>
            <a:picLocks noChangeAspect="1" noChangeArrowheads="1"/>
          </p:cNvPicPr>
          <p:nvPr/>
        </p:nvPicPr>
        <p:blipFill>
          <a:blip r:embed="rId2" cstate="print">
            <a:lum bright="-40000" contrast="40000"/>
            <a:extLst>
              <a:ext uri="{28A0092B-C50C-407E-A947-70E740481C1C}">
                <a14:useLocalDpi xmlns:a14="http://schemas.microsoft.com/office/drawing/2010/main" val="0"/>
              </a:ext>
            </a:extLst>
          </a:blip>
          <a:srcRect/>
          <a:stretch>
            <a:fillRect/>
          </a:stretch>
        </p:blipFill>
        <p:spPr bwMode="auto">
          <a:xfrm>
            <a:off x="457200" y="1524000"/>
            <a:ext cx="5180012" cy="256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70" name="Picture 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4260" y="3428206"/>
            <a:ext cx="6700837" cy="300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758866"/>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0" y="685800"/>
            <a:ext cx="5943600" cy="461665"/>
          </a:xfrm>
          <a:prstGeom prst="rect">
            <a:avLst/>
          </a:prstGeom>
        </p:spPr>
        <p:txBody>
          <a:bodyPr wrap="square">
            <a:spAutoFit/>
          </a:bodyPr>
          <a:lstStyle/>
          <a:p>
            <a:pPr lvl="2" algn="r" rtl="1"/>
            <a:r>
              <a:rPr lang="fa-IR" sz="2400" b="1" dirty="0" smtClean="0">
                <a:solidFill>
                  <a:schemeClr val="bg1"/>
                </a:solidFill>
                <a:cs typeface="B Titr" pitchFamily="2" charset="-78"/>
              </a:rPr>
              <a:t>آزمون </a:t>
            </a:r>
            <a:r>
              <a:rPr lang="fa-IR" sz="2400" b="1" dirty="0">
                <a:solidFill>
                  <a:schemeClr val="bg1"/>
                </a:solidFill>
                <a:cs typeface="B Titr" pitchFamily="2" charset="-78"/>
              </a:rPr>
              <a:t>شباهت –تفاوت </a:t>
            </a:r>
            <a:r>
              <a:rPr lang="en-US" sz="2400" b="1" dirty="0" smtClean="0">
                <a:solidFill>
                  <a:schemeClr val="bg1"/>
                </a:solidFill>
                <a:cs typeface="B Titr" pitchFamily="2" charset="-78"/>
              </a:rPr>
              <a:t>Same-different)</a:t>
            </a:r>
            <a:r>
              <a:rPr lang="fa-IR" sz="2400" b="1" dirty="0" smtClean="0">
                <a:solidFill>
                  <a:schemeClr val="bg1"/>
                </a:solidFill>
                <a:cs typeface="B Titr" pitchFamily="2" charset="-78"/>
              </a:rPr>
              <a:t>)</a:t>
            </a:r>
            <a:endParaRPr lang="en-US" sz="2400" b="1" dirty="0">
              <a:solidFill>
                <a:schemeClr val="bg1"/>
              </a:solidFill>
              <a:cs typeface="B Titr" pitchFamily="2" charset="-78"/>
            </a:endParaRPr>
          </a:p>
        </p:txBody>
      </p:sp>
      <p:pic>
        <p:nvPicPr>
          <p:cNvPr id="5" name="Content Placeholder 4" descr="H:\Picture1.png"/>
          <p:cNvPicPr>
            <a:picLocks noGrp="1"/>
          </p:cNvPicPr>
          <p:nvPr>
            <p:ph idx="4294967295"/>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r="9043"/>
          <a:stretch/>
        </p:blipFill>
        <p:spPr bwMode="auto">
          <a:xfrm>
            <a:off x="228600" y="1147464"/>
            <a:ext cx="4114800" cy="53295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8758866"/>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15207" y="1981200"/>
            <a:ext cx="7408862" cy="3451225"/>
          </a:xfrm>
        </p:spPr>
        <p:txBody>
          <a:bodyPr>
            <a:normAutofit lnSpcReduction="10000"/>
          </a:bodyPr>
          <a:lstStyle/>
          <a:p>
            <a:pPr algn="justLow" rtl="1">
              <a:lnSpc>
                <a:spcPct val="150000"/>
              </a:lnSpc>
            </a:pPr>
            <a:r>
              <a:rPr lang="fa-IR" sz="1800" dirty="0">
                <a:solidFill>
                  <a:schemeClr val="tx1"/>
                </a:solidFill>
                <a:cs typeface="B Zar" pitchFamily="2" charset="-78"/>
              </a:rPr>
              <a:t>از 10 تا 50 ارزیاب آموزش دیده برای این آزمون استفاده می شود. همچنین باید نمونه ها 20 تا 50 مرتبه مورد ارزیابی قرار گیرند</a:t>
            </a:r>
            <a:r>
              <a:rPr lang="fa-IR" sz="1800" dirty="0" smtClean="0">
                <a:solidFill>
                  <a:schemeClr val="tx1"/>
                </a:solidFill>
                <a:cs typeface="B Zar" pitchFamily="2" charset="-78"/>
              </a:rPr>
              <a:t>.</a:t>
            </a:r>
          </a:p>
          <a:p>
            <a:pPr algn="justLow" rtl="1">
              <a:lnSpc>
                <a:spcPct val="150000"/>
              </a:lnSpc>
            </a:pPr>
            <a:r>
              <a:rPr lang="fa-IR" sz="1800" dirty="0">
                <a:solidFill>
                  <a:schemeClr val="tx1"/>
                </a:solidFill>
                <a:cs typeface="B Zar" pitchFamily="2" charset="-78"/>
              </a:rPr>
              <a:t>ابتدا نمونه کنترل مصرف می­شود و سپس از ارزیابها آن نمونه کنترل گرفته می­شود. ارزیاب ها باید ویژگی های این نمونه ها به خاطر بسپارند تا در هنگام آزمون دو نمونه بعدی، تفاوت و یا تشابه آنها را تشخیص دهند. </a:t>
            </a:r>
            <a:endParaRPr lang="fa-IR"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باید شرایط به گونه ای فراهم آید تا یکسری ویژگی های مشخص مثل رنگ، دما و ... نتیجه آزمون را تحت تاثیر قرار ندهد. </a:t>
            </a:r>
            <a:endParaRPr lang="fa-IR"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آنالیز نهایی با استفاده از آزمون </a:t>
            </a:r>
            <a:r>
              <a:rPr lang="en-US" sz="1800" dirty="0">
                <a:solidFill>
                  <a:schemeClr val="tx1"/>
                </a:solidFill>
                <a:cs typeface="B Zar" pitchFamily="2" charset="-78"/>
              </a:rPr>
              <a:t>χ2</a:t>
            </a:r>
            <a:r>
              <a:rPr lang="fa-IR" sz="1800" dirty="0">
                <a:solidFill>
                  <a:schemeClr val="tx1"/>
                </a:solidFill>
                <a:cs typeface="B Zar" pitchFamily="2" charset="-78"/>
              </a:rPr>
              <a:t> انجام می شود</a:t>
            </a:r>
            <a:endParaRPr lang="en-US" sz="1800" dirty="0">
              <a:solidFill>
                <a:schemeClr val="tx1"/>
              </a:solidFill>
              <a:cs typeface="B Zar" pitchFamily="2" charset="-78"/>
            </a:endParaRPr>
          </a:p>
        </p:txBody>
      </p:sp>
      <p:sp>
        <p:nvSpPr>
          <p:cNvPr id="4" name="Rectangle 3"/>
          <p:cNvSpPr/>
          <p:nvPr/>
        </p:nvSpPr>
        <p:spPr>
          <a:xfrm>
            <a:off x="3429000" y="685800"/>
            <a:ext cx="5943600" cy="584775"/>
          </a:xfrm>
          <a:prstGeom prst="rect">
            <a:avLst/>
          </a:prstGeom>
        </p:spPr>
        <p:txBody>
          <a:bodyPr wrap="square">
            <a:spAutoFit/>
          </a:bodyPr>
          <a:lstStyle/>
          <a:p>
            <a:pPr lvl="2" algn="r" rtl="1"/>
            <a:r>
              <a:rPr lang="ar-SA" sz="3200" dirty="0">
                <a:solidFill>
                  <a:schemeClr val="bg1"/>
                </a:solidFill>
                <a:cs typeface="B Titr" pitchFamily="2" charset="-78"/>
              </a:rPr>
              <a:t>آزمون </a:t>
            </a:r>
            <a:r>
              <a:rPr lang="en-US" sz="3200" dirty="0">
                <a:solidFill>
                  <a:schemeClr val="bg1"/>
                </a:solidFill>
                <a:cs typeface="B Titr" pitchFamily="2" charset="-78"/>
              </a:rPr>
              <a:t>A-not A</a:t>
            </a:r>
            <a:endParaRPr lang="en-US" sz="3200" b="1" dirty="0">
              <a:solidFill>
                <a:schemeClr val="bg1"/>
              </a:solidFill>
              <a:cs typeface="B Titr" pitchFamily="2" charset="-78"/>
            </a:endParaRPr>
          </a:p>
        </p:txBody>
      </p:sp>
    </p:spTree>
    <p:extLst>
      <p:ext uri="{BB962C8B-B14F-4D97-AF65-F5344CB8AC3E}">
        <p14:creationId xmlns:p14="http://schemas.microsoft.com/office/powerpoint/2010/main" val="2935794296"/>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15207" y="1981200"/>
            <a:ext cx="7408862" cy="3451225"/>
          </a:xfrm>
        </p:spPr>
        <p:txBody>
          <a:bodyPr>
            <a:normAutofit/>
          </a:bodyPr>
          <a:lstStyle/>
          <a:p>
            <a:pPr algn="justLow" rtl="1">
              <a:lnSpc>
                <a:spcPct val="150000"/>
              </a:lnSpc>
            </a:pPr>
            <a:r>
              <a:rPr lang="ar-SA" sz="1800" dirty="0">
                <a:solidFill>
                  <a:schemeClr val="tx1"/>
                </a:solidFill>
                <a:cs typeface="B Zar" pitchFamily="2" charset="-78"/>
              </a:rPr>
              <a:t> از این روش زمانی استفاده می­شود که وجود یا عدم وجود اختلاف معنی دار بین یک یا چند نمونه با نمونه شاهد قابل تشخیص باشد و بیشتر هدف  تخمین میزان و شدت تفاوت </a:t>
            </a:r>
            <a:r>
              <a:rPr lang="fa-IR" sz="1800" dirty="0">
                <a:solidFill>
                  <a:schemeClr val="tx1"/>
                </a:solidFill>
                <a:cs typeface="B Zar" pitchFamily="2" charset="-78"/>
              </a:rPr>
              <a:t>بین آنها باشد</a:t>
            </a:r>
            <a:r>
              <a:rPr lang="ar-SA" sz="1800" dirty="0">
                <a:solidFill>
                  <a:schemeClr val="tx1"/>
                </a:solidFill>
                <a:cs typeface="B Zar" pitchFamily="2" charset="-78"/>
              </a:rPr>
              <a:t>. </a:t>
            </a:r>
            <a:endParaRPr lang="fa-IR" sz="1800" dirty="0">
              <a:solidFill>
                <a:schemeClr val="tx1"/>
              </a:solidFill>
              <a:cs typeface="B Zar" pitchFamily="2" charset="-78"/>
            </a:endParaRPr>
          </a:p>
          <a:p>
            <a:pPr algn="justLow" rtl="1">
              <a:lnSpc>
                <a:spcPct val="150000"/>
              </a:lnSpc>
            </a:pPr>
            <a:r>
              <a:rPr lang="fa-IR" sz="1800" dirty="0">
                <a:solidFill>
                  <a:schemeClr val="tx1"/>
                </a:solidFill>
                <a:cs typeface="B Zar" pitchFamily="2" charset="-78"/>
              </a:rPr>
              <a:t>از این روش زمانی استفاده </a:t>
            </a:r>
            <a:r>
              <a:rPr lang="fa-IR" sz="1800" dirty="0" smtClean="0">
                <a:solidFill>
                  <a:schemeClr val="tx1"/>
                </a:solidFill>
                <a:cs typeface="B Zar" pitchFamily="2" charset="-78"/>
              </a:rPr>
              <a:t>می شود </a:t>
            </a:r>
            <a:r>
              <a:rPr lang="fa-IR" sz="1800" dirty="0">
                <a:solidFill>
                  <a:schemeClr val="tx1"/>
                </a:solidFill>
                <a:cs typeface="B Zar" pitchFamily="2" charset="-78"/>
              </a:rPr>
              <a:t>که وجود یا عدم وجود اختلاف معنی دار بین یک یا چند نمونه با نمونه شاهد قابل تشخیص باشد و بیشتر هدف  تخمین میزان و شدت تفاوت بین آنها باشد. </a:t>
            </a:r>
            <a:endParaRPr lang="fa-IR"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جهت آنالیز نتایج می باید آزمون آنالیز واریانس را انجام داد. </a:t>
            </a:r>
            <a:endParaRPr lang="fa-IR" sz="1800" dirty="0" smtClean="0">
              <a:solidFill>
                <a:schemeClr val="tx1"/>
              </a:solidFill>
              <a:cs typeface="B Zar" pitchFamily="2" charset="-78"/>
            </a:endParaRPr>
          </a:p>
          <a:p>
            <a:pPr algn="justLow" rtl="1">
              <a:lnSpc>
                <a:spcPct val="150000"/>
              </a:lnSpc>
            </a:pPr>
            <a:endParaRPr lang="en-US" sz="1800" dirty="0">
              <a:solidFill>
                <a:schemeClr val="tx1"/>
              </a:solidFill>
              <a:cs typeface="B Zar" pitchFamily="2" charset="-78"/>
            </a:endParaRPr>
          </a:p>
        </p:txBody>
      </p:sp>
      <p:sp>
        <p:nvSpPr>
          <p:cNvPr id="4" name="Rectangle 3"/>
          <p:cNvSpPr/>
          <p:nvPr/>
        </p:nvSpPr>
        <p:spPr>
          <a:xfrm>
            <a:off x="3352800" y="485745"/>
            <a:ext cx="6324600" cy="400110"/>
          </a:xfrm>
          <a:prstGeom prst="rect">
            <a:avLst/>
          </a:prstGeom>
        </p:spPr>
        <p:txBody>
          <a:bodyPr wrap="square">
            <a:spAutoFit/>
          </a:bodyPr>
          <a:lstStyle/>
          <a:p>
            <a:pPr lvl="2" algn="r" rtl="1"/>
            <a:r>
              <a:rPr lang="ar-SA" sz="2000" dirty="0" smtClean="0">
                <a:solidFill>
                  <a:schemeClr val="bg1"/>
                </a:solidFill>
                <a:cs typeface="B Titr" pitchFamily="2" charset="-78"/>
              </a:rPr>
              <a:t>تفاوت </a:t>
            </a:r>
            <a:r>
              <a:rPr lang="ar-SA" sz="2000" dirty="0">
                <a:solidFill>
                  <a:schemeClr val="bg1"/>
                </a:solidFill>
                <a:cs typeface="B Titr" pitchFamily="2" charset="-78"/>
              </a:rPr>
              <a:t>از نمونه شاهد </a:t>
            </a:r>
            <a:r>
              <a:rPr lang="en-US" sz="2000" dirty="0" smtClean="0">
                <a:solidFill>
                  <a:schemeClr val="bg1"/>
                </a:solidFill>
                <a:cs typeface="B Titr" pitchFamily="2" charset="-78"/>
              </a:rPr>
              <a:t>Difference-from-Control </a:t>
            </a:r>
            <a:r>
              <a:rPr lang="en-US" sz="2000" dirty="0">
                <a:solidFill>
                  <a:schemeClr val="bg1"/>
                </a:solidFill>
                <a:cs typeface="B Titr" pitchFamily="2" charset="-78"/>
              </a:rPr>
              <a:t>Test</a:t>
            </a:r>
            <a:r>
              <a:rPr lang="en-US" sz="2000" dirty="0" smtClean="0">
                <a:solidFill>
                  <a:schemeClr val="bg1"/>
                </a:solidFill>
                <a:cs typeface="B Titr" pitchFamily="2" charset="-78"/>
              </a:rPr>
              <a:t>)</a:t>
            </a:r>
            <a:r>
              <a:rPr lang="fa-IR" sz="2000" dirty="0" smtClean="0">
                <a:solidFill>
                  <a:schemeClr val="bg1"/>
                </a:solidFill>
                <a:cs typeface="B Titr" pitchFamily="2" charset="-78"/>
              </a:rPr>
              <a:t>)</a:t>
            </a:r>
            <a:endParaRPr lang="en-US" sz="2000" b="1" dirty="0">
              <a:solidFill>
                <a:schemeClr val="bg1"/>
              </a:solidFill>
              <a:cs typeface="B Titr" pitchFamily="2" charset="-78"/>
            </a:endParaRPr>
          </a:p>
        </p:txBody>
      </p:sp>
    </p:spTree>
    <p:extLst>
      <p:ext uri="{BB962C8B-B14F-4D97-AF65-F5344CB8AC3E}">
        <p14:creationId xmlns:p14="http://schemas.microsoft.com/office/powerpoint/2010/main" val="1498938228"/>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485745"/>
            <a:ext cx="6324600" cy="400110"/>
          </a:xfrm>
          <a:prstGeom prst="rect">
            <a:avLst/>
          </a:prstGeom>
        </p:spPr>
        <p:txBody>
          <a:bodyPr wrap="square">
            <a:spAutoFit/>
          </a:bodyPr>
          <a:lstStyle/>
          <a:p>
            <a:pPr lvl="2" algn="r" rtl="1"/>
            <a:r>
              <a:rPr lang="ar-SA" sz="2000" dirty="0" smtClean="0">
                <a:solidFill>
                  <a:schemeClr val="bg1"/>
                </a:solidFill>
                <a:cs typeface="B Titr" pitchFamily="2" charset="-78"/>
              </a:rPr>
              <a:t>تفاوت </a:t>
            </a:r>
            <a:r>
              <a:rPr lang="ar-SA" sz="2000" dirty="0">
                <a:solidFill>
                  <a:schemeClr val="bg1"/>
                </a:solidFill>
                <a:cs typeface="B Titr" pitchFamily="2" charset="-78"/>
              </a:rPr>
              <a:t>از نمونه شاهد </a:t>
            </a:r>
            <a:r>
              <a:rPr lang="en-US" sz="2000" dirty="0" smtClean="0">
                <a:solidFill>
                  <a:schemeClr val="bg1"/>
                </a:solidFill>
                <a:cs typeface="B Titr" pitchFamily="2" charset="-78"/>
              </a:rPr>
              <a:t>Difference-from-Control </a:t>
            </a:r>
            <a:r>
              <a:rPr lang="en-US" sz="2000" dirty="0">
                <a:solidFill>
                  <a:schemeClr val="bg1"/>
                </a:solidFill>
                <a:cs typeface="B Titr" pitchFamily="2" charset="-78"/>
              </a:rPr>
              <a:t>Test</a:t>
            </a:r>
            <a:r>
              <a:rPr lang="en-US" sz="2000" dirty="0" smtClean="0">
                <a:solidFill>
                  <a:schemeClr val="bg1"/>
                </a:solidFill>
                <a:cs typeface="B Titr" pitchFamily="2" charset="-78"/>
              </a:rPr>
              <a:t>)</a:t>
            </a:r>
            <a:r>
              <a:rPr lang="fa-IR" sz="2000" dirty="0" smtClean="0">
                <a:solidFill>
                  <a:schemeClr val="bg1"/>
                </a:solidFill>
                <a:cs typeface="B Titr" pitchFamily="2" charset="-78"/>
              </a:rPr>
              <a:t>)</a:t>
            </a:r>
            <a:endParaRPr lang="en-US" sz="2000" b="1" dirty="0">
              <a:solidFill>
                <a:schemeClr val="bg1"/>
              </a:solidFill>
              <a:cs typeface="B Titr" pitchFamily="2" charset="-78"/>
            </a:endParaRPr>
          </a:p>
        </p:txBody>
      </p:sp>
      <p:pic>
        <p:nvPicPr>
          <p:cNvPr id="26626" name="Picture 2"/>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752600"/>
            <a:ext cx="6400800" cy="4705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6200395"/>
      </p:ext>
    </p:extLst>
  </p:cSld>
  <p:clrMapOvr>
    <a:masterClrMapping/>
  </p:clrMapOvr>
  <p:transition spd="slow">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15207" y="1828800"/>
            <a:ext cx="7408862" cy="4191000"/>
          </a:xfrm>
        </p:spPr>
        <p:txBody>
          <a:bodyPr>
            <a:normAutofit/>
          </a:bodyPr>
          <a:lstStyle/>
          <a:p>
            <a:pPr algn="justLow" rtl="1">
              <a:lnSpc>
                <a:spcPct val="150000"/>
              </a:lnSpc>
            </a:pPr>
            <a:r>
              <a:rPr lang="ar-SA" sz="1800" dirty="0">
                <a:solidFill>
                  <a:schemeClr val="tx1"/>
                </a:solidFill>
                <a:cs typeface="B Zar" pitchFamily="2" charset="-78"/>
              </a:rPr>
              <a:t> این آزمون در واقع آزمون انتخاب اجباری است چرا که ارزیاب حتما باید یکی از نمونه ها را انتخاب کند و به عبارت دیگر امکان مشابهت کامل از نظر ویژگی مورد نظر وجود ندارد. </a:t>
            </a:r>
            <a:endParaRPr lang="fa-IR"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 در این آزمون دو ترکیب محتمل است: </a:t>
            </a:r>
            <a:r>
              <a:rPr lang="en-US" sz="1800" dirty="0">
                <a:solidFill>
                  <a:schemeClr val="tx1"/>
                </a:solidFill>
                <a:cs typeface="B Zar" pitchFamily="2" charset="-78"/>
              </a:rPr>
              <a:t>AB </a:t>
            </a:r>
            <a:r>
              <a:rPr lang="fa-IR" sz="1800" dirty="0">
                <a:solidFill>
                  <a:schemeClr val="tx1"/>
                </a:solidFill>
                <a:cs typeface="B Zar" pitchFamily="2" charset="-78"/>
              </a:rPr>
              <a:t>و </a:t>
            </a:r>
            <a:r>
              <a:rPr lang="en-US" sz="1800" dirty="0">
                <a:solidFill>
                  <a:schemeClr val="tx1"/>
                </a:solidFill>
                <a:cs typeface="B Zar" pitchFamily="2" charset="-78"/>
              </a:rPr>
              <a:t>BA </a:t>
            </a:r>
            <a:r>
              <a:rPr lang="fa-IR" sz="1800" dirty="0">
                <a:solidFill>
                  <a:schemeClr val="tx1"/>
                </a:solidFill>
                <a:cs typeface="B Zar" pitchFamily="2" charset="-78"/>
              </a:rPr>
              <a:t>و باید به تعداد یکسانی و به صورت تصادفی در اختیار ارزیاب قرار گیرد</a:t>
            </a:r>
            <a:r>
              <a:rPr lang="fa-IR" sz="1800" dirty="0" smtClean="0">
                <a:solidFill>
                  <a:schemeClr val="tx1"/>
                </a:solidFill>
                <a:cs typeface="B Zar" pitchFamily="2" charset="-78"/>
              </a:rPr>
              <a:t>.</a:t>
            </a:r>
          </a:p>
          <a:p>
            <a:pPr algn="justLow" rtl="1">
              <a:lnSpc>
                <a:spcPct val="150000"/>
              </a:lnSpc>
            </a:pPr>
            <a:r>
              <a:rPr lang="fa-IR" sz="1800" dirty="0">
                <a:solidFill>
                  <a:schemeClr val="tx1"/>
                </a:solidFill>
                <a:cs typeface="B Zar" pitchFamily="2" charset="-78"/>
              </a:rPr>
              <a:t>تفاوت این آزمون با موارد قبل در این است که نمونه ها در این آزمون از نظر یک ویژگی خاص بررسی می گردد و علاوه بر آن نمونه ها به نوعی رتبه بندی میشوند. </a:t>
            </a:r>
            <a:endParaRPr lang="fa-IR"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احتمال پاسخ صحیح در این آزمون 50٪ است. </a:t>
            </a:r>
            <a:endParaRPr lang="fa-IR"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در این آزمون به هر ارزیاب دو نمونه  داده می شود و  از آنها میخواهند که نمونه ها را  که از چپ به راست کدگذاري شده است  ارزیابی کنند.</a:t>
            </a:r>
            <a:endParaRPr lang="en-US" sz="1800" dirty="0">
              <a:solidFill>
                <a:schemeClr val="tx1"/>
              </a:solidFill>
              <a:cs typeface="B Zar" pitchFamily="2" charset="-78"/>
            </a:endParaRPr>
          </a:p>
        </p:txBody>
      </p:sp>
      <p:sp>
        <p:nvSpPr>
          <p:cNvPr id="4" name="Rectangle 3"/>
          <p:cNvSpPr/>
          <p:nvPr/>
        </p:nvSpPr>
        <p:spPr>
          <a:xfrm>
            <a:off x="3352800" y="485745"/>
            <a:ext cx="6324600" cy="400110"/>
          </a:xfrm>
          <a:prstGeom prst="rect">
            <a:avLst/>
          </a:prstGeom>
        </p:spPr>
        <p:txBody>
          <a:bodyPr wrap="square">
            <a:spAutoFit/>
          </a:bodyPr>
          <a:lstStyle/>
          <a:p>
            <a:pPr lvl="2" algn="r" rtl="1"/>
            <a:r>
              <a:rPr lang="fa-IR" sz="2000" dirty="0" smtClean="0">
                <a:solidFill>
                  <a:schemeClr val="bg1"/>
                </a:solidFill>
                <a:cs typeface="B Titr" pitchFamily="2" charset="-78"/>
              </a:rPr>
              <a:t> </a:t>
            </a:r>
            <a:r>
              <a:rPr lang="ar-SA" sz="2000" dirty="0" smtClean="0">
                <a:solidFill>
                  <a:schemeClr val="bg1"/>
                </a:solidFill>
                <a:cs typeface="B Titr" pitchFamily="2" charset="-78"/>
              </a:rPr>
              <a:t>آزمون </a:t>
            </a:r>
            <a:r>
              <a:rPr lang="ar-SA" sz="2000" dirty="0">
                <a:solidFill>
                  <a:schemeClr val="bg1"/>
                </a:solidFill>
                <a:cs typeface="B Titr" pitchFamily="2" charset="-78"/>
              </a:rPr>
              <a:t>مقایسه ی دوتایی</a:t>
            </a:r>
            <a:endParaRPr lang="en-US" sz="2000" b="1" dirty="0">
              <a:solidFill>
                <a:schemeClr val="bg1"/>
              </a:solidFill>
              <a:cs typeface="B Titr" pitchFamily="2" charset="-78"/>
            </a:endParaRPr>
          </a:p>
        </p:txBody>
      </p:sp>
    </p:spTree>
    <p:extLst>
      <p:ext uri="{BB962C8B-B14F-4D97-AF65-F5344CB8AC3E}">
        <p14:creationId xmlns:p14="http://schemas.microsoft.com/office/powerpoint/2010/main" val="855871439"/>
      </p:ext>
    </p:extLst>
  </p:cSld>
  <p:clrMapOvr>
    <a:masterClrMapping/>
  </p:clrMapOvr>
  <p:transition spd="slow">
    <p:cove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485745"/>
            <a:ext cx="6324600" cy="400110"/>
          </a:xfrm>
          <a:prstGeom prst="rect">
            <a:avLst/>
          </a:prstGeom>
        </p:spPr>
        <p:txBody>
          <a:bodyPr wrap="square">
            <a:spAutoFit/>
          </a:bodyPr>
          <a:lstStyle/>
          <a:p>
            <a:pPr lvl="2" algn="r" rtl="1"/>
            <a:r>
              <a:rPr lang="fa-IR" sz="2000" dirty="0" smtClean="0">
                <a:solidFill>
                  <a:schemeClr val="bg1"/>
                </a:solidFill>
                <a:cs typeface="B Titr" pitchFamily="2" charset="-78"/>
              </a:rPr>
              <a:t> </a:t>
            </a:r>
            <a:r>
              <a:rPr lang="ar-SA" sz="2000" dirty="0" smtClean="0">
                <a:solidFill>
                  <a:schemeClr val="bg1"/>
                </a:solidFill>
                <a:cs typeface="B Titr" pitchFamily="2" charset="-78"/>
              </a:rPr>
              <a:t>آزمون </a:t>
            </a:r>
            <a:r>
              <a:rPr lang="ar-SA" sz="2000" dirty="0">
                <a:solidFill>
                  <a:schemeClr val="bg1"/>
                </a:solidFill>
                <a:cs typeface="B Titr" pitchFamily="2" charset="-78"/>
              </a:rPr>
              <a:t>مقایسه ی دوتایی</a:t>
            </a:r>
            <a:endParaRPr lang="en-US" sz="2000" b="1" dirty="0">
              <a:solidFill>
                <a:schemeClr val="bg1"/>
              </a:solidFill>
              <a:cs typeface="B Titr" pitchFamily="2" charset="-78"/>
            </a:endParaRPr>
          </a:p>
        </p:txBody>
      </p:sp>
      <p:pic>
        <p:nvPicPr>
          <p:cNvPr id="276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3429786" cy="5910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3950" y="2141538"/>
            <a:ext cx="5480050" cy="257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014091"/>
      </p:ext>
    </p:extLst>
  </p:cSld>
  <p:clrMapOvr>
    <a:masterClrMapping/>
  </p:clrMapOvr>
  <p:transition spd="slow">
    <p:cove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15207" y="1828800"/>
            <a:ext cx="7408862" cy="4191000"/>
          </a:xfrm>
        </p:spPr>
        <p:txBody>
          <a:bodyPr>
            <a:normAutofit/>
          </a:bodyPr>
          <a:lstStyle/>
          <a:p>
            <a:pPr algn="justLow" rtl="1">
              <a:lnSpc>
                <a:spcPct val="150000"/>
              </a:lnSpc>
            </a:pPr>
            <a:r>
              <a:rPr lang="ar-SA" sz="1800" dirty="0">
                <a:solidFill>
                  <a:schemeClr val="tx1"/>
                </a:solidFill>
                <a:cs typeface="B Zar" pitchFamily="2" charset="-78"/>
              </a:rPr>
              <a:t> رتبه بندي ساده ترین روش براي مقایسه چند نمونه(بین سه تا شش نمونه)  براساس یک ویژگی خاص </a:t>
            </a:r>
            <a:r>
              <a:rPr lang="ar-SA" sz="1800" dirty="0" smtClean="0">
                <a:solidFill>
                  <a:schemeClr val="tx1"/>
                </a:solidFill>
                <a:cs typeface="B Zar" pitchFamily="2" charset="-78"/>
              </a:rPr>
              <a:t>است</a:t>
            </a:r>
            <a:r>
              <a:rPr lang="fa-IR" sz="1800" dirty="0" smtClean="0">
                <a:solidFill>
                  <a:schemeClr val="tx1"/>
                </a:solidFill>
                <a:cs typeface="B Zar" pitchFamily="2" charset="-78"/>
              </a:rPr>
              <a:t>.</a:t>
            </a:r>
          </a:p>
          <a:p>
            <a:pPr algn="justLow" rtl="1">
              <a:lnSpc>
                <a:spcPct val="150000"/>
              </a:lnSpc>
            </a:pPr>
            <a:r>
              <a:rPr lang="fa-IR" sz="1800" dirty="0">
                <a:solidFill>
                  <a:schemeClr val="tx1"/>
                </a:solidFill>
                <a:cs typeface="B Zar" pitchFamily="2" charset="-78"/>
              </a:rPr>
              <a:t>در این آزمون از ارزیاب خواسته می¬شود تا بر اساس روند صعودی یک محرک خاص مثل شیرینی، نمونه را مرتب </a:t>
            </a:r>
            <a:r>
              <a:rPr lang="fa-IR" sz="1800" dirty="0" smtClean="0">
                <a:solidFill>
                  <a:schemeClr val="tx1"/>
                </a:solidFill>
                <a:cs typeface="B Zar" pitchFamily="2" charset="-78"/>
              </a:rPr>
              <a:t>کنند.</a:t>
            </a:r>
          </a:p>
          <a:p>
            <a:pPr algn="justLow" rtl="1">
              <a:lnSpc>
                <a:spcPct val="150000"/>
              </a:lnSpc>
            </a:pPr>
            <a:r>
              <a:rPr lang="fa-IR" sz="1800" dirty="0">
                <a:solidFill>
                  <a:schemeClr val="tx1"/>
                </a:solidFill>
                <a:cs typeface="B Zar" pitchFamily="2" charset="-78"/>
              </a:rPr>
              <a:t>در این آزمون از ارزیاب آموزش دیده استفاده میشود. </a:t>
            </a:r>
            <a:endParaRPr lang="fa-IR"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 تعداد افراد گروه ارزیاب نباید کمتر از 10 نفر باشد و نتایج زمانی که تعداد آنها بیشتر از 20 نفر است قابل اعتمادتر است. </a:t>
            </a:r>
            <a:endParaRPr lang="fa-IR"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میتوان با استفاده از آزمون فریدمن تفاوت را در کل نمونه ها تشخیص داد و سپس با استفاده از آزمون </a:t>
            </a:r>
            <a:r>
              <a:rPr lang="en-US" sz="1800" dirty="0">
                <a:solidFill>
                  <a:schemeClr val="tx1"/>
                </a:solidFill>
                <a:cs typeface="B Zar" pitchFamily="2" charset="-78"/>
              </a:rPr>
              <a:t>LSD </a:t>
            </a:r>
            <a:r>
              <a:rPr lang="fa-IR" sz="1800" dirty="0">
                <a:solidFill>
                  <a:schemeClr val="tx1"/>
                </a:solidFill>
                <a:cs typeface="B Zar" pitchFamily="2" charset="-78"/>
              </a:rPr>
              <a:t>تفاوت را در بین هر کدام از نمونه ها با یکدیگر تشخیص داد. </a:t>
            </a:r>
            <a:endParaRPr lang="en-US" sz="1800" dirty="0">
              <a:solidFill>
                <a:schemeClr val="tx1"/>
              </a:solidFill>
              <a:cs typeface="B Zar" pitchFamily="2" charset="-78"/>
            </a:endParaRPr>
          </a:p>
        </p:txBody>
      </p:sp>
      <p:sp>
        <p:nvSpPr>
          <p:cNvPr id="4" name="Rectangle 3"/>
          <p:cNvSpPr/>
          <p:nvPr/>
        </p:nvSpPr>
        <p:spPr>
          <a:xfrm>
            <a:off x="3352800" y="485745"/>
            <a:ext cx="6324600" cy="400110"/>
          </a:xfrm>
          <a:prstGeom prst="rect">
            <a:avLst/>
          </a:prstGeom>
        </p:spPr>
        <p:txBody>
          <a:bodyPr wrap="square">
            <a:spAutoFit/>
          </a:bodyPr>
          <a:lstStyle/>
          <a:p>
            <a:pPr lvl="2" algn="r" rtl="1"/>
            <a:r>
              <a:rPr lang="fa-IR" sz="2000" dirty="0" smtClean="0">
                <a:solidFill>
                  <a:schemeClr val="bg1"/>
                </a:solidFill>
                <a:cs typeface="B Titr" pitchFamily="2" charset="-78"/>
              </a:rPr>
              <a:t> آزمون </a:t>
            </a:r>
            <a:r>
              <a:rPr lang="fa-IR" sz="2000" dirty="0">
                <a:solidFill>
                  <a:schemeClr val="bg1"/>
                </a:solidFill>
                <a:cs typeface="B Titr" pitchFamily="2" charset="-78"/>
              </a:rPr>
              <a:t>رتبه بندی</a:t>
            </a:r>
            <a:endParaRPr lang="en-US" sz="2000" b="1" dirty="0">
              <a:solidFill>
                <a:schemeClr val="bg1"/>
              </a:solidFill>
              <a:cs typeface="B Titr" pitchFamily="2" charset="-78"/>
            </a:endParaRPr>
          </a:p>
        </p:txBody>
      </p:sp>
    </p:spTree>
    <p:extLst>
      <p:ext uri="{BB962C8B-B14F-4D97-AF65-F5344CB8AC3E}">
        <p14:creationId xmlns:p14="http://schemas.microsoft.com/office/powerpoint/2010/main" val="3983576521"/>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62399" y="1828800"/>
            <a:ext cx="4461669" cy="4191000"/>
          </a:xfrm>
        </p:spPr>
        <p:txBody>
          <a:bodyPr>
            <a:normAutofit/>
          </a:bodyPr>
          <a:lstStyle/>
          <a:p>
            <a:pPr algn="justLow" rtl="1">
              <a:lnSpc>
                <a:spcPct val="150000"/>
              </a:lnSpc>
            </a:pPr>
            <a:r>
              <a:rPr lang="fa-IR" sz="1800" dirty="0" smtClean="0">
                <a:solidFill>
                  <a:schemeClr val="tx1"/>
                </a:solidFill>
                <a:cs typeface="B Zar" pitchFamily="2" charset="-78"/>
              </a:rPr>
              <a:t>از  </a:t>
            </a:r>
            <a:r>
              <a:rPr lang="ar-SA" sz="1800" dirty="0" smtClean="0">
                <a:solidFill>
                  <a:schemeClr val="tx1"/>
                </a:solidFill>
                <a:cs typeface="B Zar" pitchFamily="2" charset="-78"/>
              </a:rPr>
              <a:t>معادله </a:t>
            </a:r>
            <a:r>
              <a:rPr lang="ar-SA" sz="1800" dirty="0">
                <a:solidFill>
                  <a:schemeClr val="tx1"/>
                </a:solidFill>
                <a:cs typeface="B Zar" pitchFamily="2" charset="-78"/>
              </a:rPr>
              <a:t>زیر براي بررسی وجود یا عدم وجود اختلاف معنی دار استفاده میشود. اگر مقدار </a:t>
            </a:r>
            <a:r>
              <a:rPr lang="en-US" sz="1800" dirty="0">
                <a:solidFill>
                  <a:schemeClr val="tx1"/>
                </a:solidFill>
                <a:cs typeface="B Zar" pitchFamily="2" charset="-78"/>
              </a:rPr>
              <a:t>T</a:t>
            </a:r>
            <a:r>
              <a:rPr lang="ar-SA" sz="1800" dirty="0">
                <a:solidFill>
                  <a:schemeClr val="tx1"/>
                </a:solidFill>
                <a:cs typeface="B Zar" pitchFamily="2" charset="-78"/>
              </a:rPr>
              <a:t>از حد بالایی ۲ </a:t>
            </a:r>
            <a:r>
              <a:rPr lang="el-GR" sz="1800" dirty="0">
                <a:solidFill>
                  <a:schemeClr val="tx1"/>
                </a:solidFill>
                <a:cs typeface="B Zar" pitchFamily="2" charset="-78"/>
              </a:rPr>
              <a:t>χ  </a:t>
            </a:r>
            <a:r>
              <a:rPr lang="ar-SA" sz="1800" dirty="0">
                <a:solidFill>
                  <a:schemeClr val="tx1"/>
                </a:solidFill>
                <a:cs typeface="B Zar" pitchFamily="2" charset="-78"/>
              </a:rPr>
              <a:t>با  درجه  </a:t>
            </a:r>
            <a:r>
              <a:rPr lang="ar-SA" sz="1800" dirty="0" smtClean="0">
                <a:solidFill>
                  <a:schemeClr val="tx1"/>
                </a:solidFill>
                <a:cs typeface="B Zar" pitchFamily="2" charset="-78"/>
              </a:rPr>
              <a:t>یآزادي</a:t>
            </a:r>
            <a:r>
              <a:rPr lang="en-US" sz="1800" dirty="0" smtClean="0"/>
              <a:t>t-1</a:t>
            </a:r>
            <a:r>
              <a:rPr lang="fa-IR" sz="1800" dirty="0">
                <a:solidFill>
                  <a:schemeClr val="tx1"/>
                </a:solidFill>
                <a:cs typeface="B Zar" pitchFamily="2" charset="-78"/>
              </a:rPr>
              <a:t> </a:t>
            </a:r>
            <a:r>
              <a:rPr lang="fa-IR" sz="1800" dirty="0" smtClean="0">
                <a:solidFill>
                  <a:schemeClr val="tx1"/>
                </a:solidFill>
                <a:cs typeface="B Zar" pitchFamily="2" charset="-78"/>
              </a:rPr>
              <a:t> بیشتر </a:t>
            </a:r>
            <a:r>
              <a:rPr lang="ar-SA" sz="1800" dirty="0" smtClean="0">
                <a:solidFill>
                  <a:schemeClr val="tx1"/>
                </a:solidFill>
                <a:cs typeface="B Zar" pitchFamily="2" charset="-78"/>
              </a:rPr>
              <a:t>باشد</a:t>
            </a:r>
            <a:r>
              <a:rPr lang="ar-SA" sz="1800" dirty="0">
                <a:solidFill>
                  <a:schemeClr val="tx1"/>
                </a:solidFill>
                <a:cs typeface="B Zar" pitchFamily="2" charset="-78"/>
              </a:rPr>
              <a:t>، آنگاه اختلاف معنی داري بین نمونه ها وجود دارد</a:t>
            </a:r>
            <a:r>
              <a:rPr lang="ar-SA" sz="1800" dirty="0" smtClean="0">
                <a:solidFill>
                  <a:schemeClr val="tx1"/>
                </a:solidFill>
                <a:cs typeface="B Zar" pitchFamily="2" charset="-78"/>
              </a:rPr>
              <a:t>.</a:t>
            </a:r>
            <a:endParaRPr lang="fa-IR" sz="1800" dirty="0" smtClean="0">
              <a:solidFill>
                <a:schemeClr val="tx1"/>
              </a:solidFill>
              <a:cs typeface="B Zar" pitchFamily="2" charset="-78"/>
            </a:endParaRPr>
          </a:p>
          <a:p>
            <a:pPr algn="justLow" rtl="1">
              <a:lnSpc>
                <a:spcPct val="150000"/>
              </a:lnSpc>
            </a:pPr>
            <a:endParaRPr lang="en-US" sz="1800" dirty="0">
              <a:solidFill>
                <a:schemeClr val="tx1"/>
              </a:solidFill>
              <a:cs typeface="B Zar" pitchFamily="2" charset="-78"/>
            </a:endParaRPr>
          </a:p>
        </p:txBody>
      </p:sp>
      <p:sp>
        <p:nvSpPr>
          <p:cNvPr id="4" name="Rectangle 3"/>
          <p:cNvSpPr/>
          <p:nvPr/>
        </p:nvSpPr>
        <p:spPr>
          <a:xfrm>
            <a:off x="3352800" y="485745"/>
            <a:ext cx="6324600" cy="400110"/>
          </a:xfrm>
          <a:prstGeom prst="rect">
            <a:avLst/>
          </a:prstGeom>
        </p:spPr>
        <p:txBody>
          <a:bodyPr wrap="square">
            <a:spAutoFit/>
          </a:bodyPr>
          <a:lstStyle/>
          <a:p>
            <a:pPr lvl="2" algn="r" rtl="1"/>
            <a:r>
              <a:rPr lang="fa-IR" sz="2000" dirty="0" smtClean="0">
                <a:solidFill>
                  <a:schemeClr val="bg1"/>
                </a:solidFill>
                <a:cs typeface="B Titr" pitchFamily="2" charset="-78"/>
              </a:rPr>
              <a:t> آزمون </a:t>
            </a:r>
            <a:r>
              <a:rPr lang="fa-IR" sz="2000" dirty="0">
                <a:solidFill>
                  <a:schemeClr val="bg1"/>
                </a:solidFill>
                <a:cs typeface="B Titr" pitchFamily="2" charset="-78"/>
              </a:rPr>
              <a:t>رتبه بندی</a:t>
            </a:r>
            <a:endParaRPr lang="en-US" sz="2000" b="1" dirty="0">
              <a:solidFill>
                <a:schemeClr val="bg1"/>
              </a:solidFill>
              <a:cs typeface="B Titr" pitchFamily="2" charset="-78"/>
            </a:endParaRPr>
          </a:p>
        </p:txBody>
      </p:sp>
      <p:pic>
        <p:nvPicPr>
          <p:cNvPr id="286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014" r="50559"/>
          <a:stretch/>
        </p:blipFill>
        <p:spPr bwMode="auto">
          <a:xfrm>
            <a:off x="3957173" y="3524798"/>
            <a:ext cx="2869323" cy="204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66" y="5598072"/>
            <a:ext cx="1075213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0510" y="1524000"/>
            <a:ext cx="3683000" cy="509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Object 5"/>
          <p:cNvGraphicFramePr>
            <a:graphicFrameLocks noChangeAspect="1"/>
          </p:cNvGraphicFramePr>
          <p:nvPr>
            <p:extLst>
              <p:ext uri="{D42A27DB-BD31-4B8C-83A1-F6EECF244321}">
                <p14:modId xmlns:p14="http://schemas.microsoft.com/office/powerpoint/2010/main" val="3751783547"/>
              </p:ext>
            </p:extLst>
          </p:nvPr>
        </p:nvGraphicFramePr>
        <p:xfrm>
          <a:off x="2041415" y="3657600"/>
          <a:ext cx="6700838" cy="1501775"/>
        </p:xfrm>
        <a:graphic>
          <a:graphicData uri="http://schemas.openxmlformats.org/presentationml/2006/ole">
            <mc:AlternateContent xmlns:mc="http://schemas.openxmlformats.org/markup-compatibility/2006">
              <mc:Choice xmlns:v="urn:schemas-microsoft-com:vml" Requires="v">
                <p:oleObj spid="_x0000_s28689" name="Document" r:id="rId7" imgW="6700726" imgH="1501614" progId="Word.Document.12">
                  <p:embed/>
                </p:oleObj>
              </mc:Choice>
              <mc:Fallback>
                <p:oleObj name="Document" r:id="rId7" imgW="6700726" imgH="1501614" progId="Word.Document.12">
                  <p:embed/>
                  <p:pic>
                    <p:nvPicPr>
                      <p:cNvPr id="0" name=""/>
                      <p:cNvPicPr/>
                      <p:nvPr/>
                    </p:nvPicPr>
                    <p:blipFill>
                      <a:blip r:embed="rId8"/>
                      <a:stretch>
                        <a:fillRect/>
                      </a:stretch>
                    </p:blipFill>
                    <p:spPr>
                      <a:xfrm>
                        <a:off x="2041415" y="3657600"/>
                        <a:ext cx="6700838" cy="1501775"/>
                      </a:xfrm>
                      <a:prstGeom prst="rect">
                        <a:avLst/>
                      </a:prstGeom>
                    </p:spPr>
                  </p:pic>
                </p:oleObj>
              </mc:Fallback>
            </mc:AlternateContent>
          </a:graphicData>
        </a:graphic>
      </p:graphicFrame>
    </p:spTree>
    <p:extLst>
      <p:ext uri="{BB962C8B-B14F-4D97-AF65-F5344CB8AC3E}">
        <p14:creationId xmlns:p14="http://schemas.microsoft.com/office/powerpoint/2010/main" val="3544858143"/>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29200" y="381000"/>
            <a:ext cx="3352800" cy="1252728"/>
          </a:xfrm>
        </p:spPr>
        <p:txBody>
          <a:bodyPr>
            <a:normAutofit/>
          </a:bodyPr>
          <a:lstStyle/>
          <a:p>
            <a:pPr lvl="0"/>
            <a:r>
              <a:rPr lang="fa-IR" sz="3200" b="1" dirty="0">
                <a:cs typeface="B Titr" pitchFamily="2" charset="-78"/>
              </a:rPr>
              <a:t>نمونه برداری</a:t>
            </a:r>
            <a:r>
              <a:rPr lang="en-US" sz="3200" b="1" dirty="0">
                <a:cs typeface="B Titr" pitchFamily="2" charset="-78"/>
              </a:rPr>
              <a:t/>
            </a:r>
            <a:br>
              <a:rPr lang="en-US" sz="3200" b="1" dirty="0">
                <a:cs typeface="B Titr" pitchFamily="2" charset="-78"/>
              </a:rPr>
            </a:br>
            <a:endParaRPr lang="en-US" sz="3200" dirty="0">
              <a:cs typeface="B Titr" pitchFamily="2" charset="-78"/>
            </a:endParaRPr>
          </a:p>
        </p:txBody>
      </p:sp>
      <p:sp>
        <p:nvSpPr>
          <p:cNvPr id="6" name="Content Placeholder 5"/>
          <p:cNvSpPr>
            <a:spLocks noGrp="1"/>
          </p:cNvSpPr>
          <p:nvPr>
            <p:ph idx="1"/>
          </p:nvPr>
        </p:nvSpPr>
        <p:spPr/>
        <p:txBody>
          <a:bodyPr>
            <a:normAutofit/>
          </a:bodyPr>
          <a:lstStyle/>
          <a:p>
            <a:pPr algn="justLow" rtl="1"/>
            <a:r>
              <a:rPr lang="fa-IR" dirty="0" smtClean="0">
                <a:cs typeface="B Zar" pitchFamily="2" charset="-78"/>
              </a:rPr>
              <a:t>جهت </a:t>
            </a:r>
            <a:r>
              <a:rPr lang="fa-IR" dirty="0">
                <a:cs typeface="B Zar" pitchFamily="2" charset="-78"/>
              </a:rPr>
              <a:t>کسب اطلاعات از وضعیت </a:t>
            </a:r>
            <a:r>
              <a:rPr lang="fa-IR" dirty="0" smtClean="0">
                <a:cs typeface="B Zar" pitchFamily="2" charset="-78"/>
              </a:rPr>
              <a:t>کالای اصلی  </a:t>
            </a:r>
            <a:r>
              <a:rPr lang="fa-IR" dirty="0">
                <a:cs typeface="B Zar" pitchFamily="2" charset="-78"/>
              </a:rPr>
              <a:t>و یا خدمات مورد نظر می بایستی بخشهایی کوچکی از  آن را انتخاب کرد که مبین ویژگی های کلی آن جمعیت بوده تا بررسی ویژگی مورد نظر در آن جمعیت از این طریق مقدور گردد</a:t>
            </a:r>
            <a:r>
              <a:rPr lang="fa-IR" dirty="0" smtClean="0">
                <a:cs typeface="B Zar" pitchFamily="2" charset="-78"/>
              </a:rPr>
              <a:t>.</a:t>
            </a:r>
          </a:p>
          <a:p>
            <a:pPr algn="justLow" rtl="1"/>
            <a:r>
              <a:rPr lang="fa-IR" dirty="0" smtClean="0">
                <a:cs typeface="B Zar" pitchFamily="2" charset="-78"/>
              </a:rPr>
              <a:t> </a:t>
            </a:r>
            <a:r>
              <a:rPr lang="fa-IR" dirty="0">
                <a:cs typeface="B Zar" pitchFamily="2" charset="-78"/>
              </a:rPr>
              <a:t>مهمترین حسن نمونه برداری، کاهش هزینه ها است.</a:t>
            </a:r>
            <a:endParaRPr lang="en-US" dirty="0">
              <a:cs typeface="B Zar" pitchFamily="2" charset="-78"/>
            </a:endParaRPr>
          </a:p>
        </p:txBody>
      </p:sp>
      <p:sp>
        <p:nvSpPr>
          <p:cNvPr id="9" name="Flowchart: Punched Tape 3"/>
          <p:cNvSpPr/>
          <p:nvPr/>
        </p:nvSpPr>
        <p:spPr>
          <a:xfrm>
            <a:off x="0" y="5348105"/>
            <a:ext cx="8229600" cy="167806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59 h 10159"/>
              <a:gd name="connsiteX1" fmla="*/ 2500 w 10000"/>
              <a:gd name="connsiteY1" fmla="*/ 2159 h 10159"/>
              <a:gd name="connsiteX2" fmla="*/ 5287 w 10000"/>
              <a:gd name="connsiteY2" fmla="*/ 4451 h 10159"/>
              <a:gd name="connsiteX3" fmla="*/ 7500 w 10000"/>
              <a:gd name="connsiteY3" fmla="*/ 159 h 10159"/>
              <a:gd name="connsiteX4" fmla="*/ 10000 w 10000"/>
              <a:gd name="connsiteY4" fmla="*/ 1159 h 10159"/>
              <a:gd name="connsiteX5" fmla="*/ 10000 w 10000"/>
              <a:gd name="connsiteY5" fmla="*/ 9159 h 10159"/>
              <a:gd name="connsiteX6" fmla="*/ 7500 w 10000"/>
              <a:gd name="connsiteY6" fmla="*/ 8159 h 10159"/>
              <a:gd name="connsiteX7" fmla="*/ 5000 w 10000"/>
              <a:gd name="connsiteY7" fmla="*/ 9159 h 10159"/>
              <a:gd name="connsiteX8" fmla="*/ 2500 w 10000"/>
              <a:gd name="connsiteY8" fmla="*/ 10159 h 10159"/>
              <a:gd name="connsiteX9" fmla="*/ 0 w 10000"/>
              <a:gd name="connsiteY9" fmla="*/ 9159 h 10159"/>
              <a:gd name="connsiteX10" fmla="*/ 0 w 10000"/>
              <a:gd name="connsiteY10" fmla="*/ 1159 h 10159"/>
              <a:gd name="connsiteX0" fmla="*/ 0 w 10000"/>
              <a:gd name="connsiteY0" fmla="*/ 1005 h 10005"/>
              <a:gd name="connsiteX1" fmla="*/ 2500 w 10000"/>
              <a:gd name="connsiteY1" fmla="*/ 2005 h 10005"/>
              <a:gd name="connsiteX2" fmla="*/ 5287 w 10000"/>
              <a:gd name="connsiteY2" fmla="*/ 4297 h 10005"/>
              <a:gd name="connsiteX3" fmla="*/ 7500 w 10000"/>
              <a:gd name="connsiteY3" fmla="*/ 5 h 10005"/>
              <a:gd name="connsiteX4" fmla="*/ 7720 w 10000"/>
              <a:gd name="connsiteY4" fmla="*/ 3422 h 10005"/>
              <a:gd name="connsiteX5" fmla="*/ 10000 w 10000"/>
              <a:gd name="connsiteY5" fmla="*/ 1005 h 10005"/>
              <a:gd name="connsiteX6" fmla="*/ 10000 w 10000"/>
              <a:gd name="connsiteY6" fmla="*/ 9005 h 10005"/>
              <a:gd name="connsiteX7" fmla="*/ 7500 w 10000"/>
              <a:gd name="connsiteY7" fmla="*/ 8005 h 10005"/>
              <a:gd name="connsiteX8" fmla="*/ 5000 w 10000"/>
              <a:gd name="connsiteY8" fmla="*/ 9005 h 10005"/>
              <a:gd name="connsiteX9" fmla="*/ 2500 w 10000"/>
              <a:gd name="connsiteY9" fmla="*/ 10005 h 10005"/>
              <a:gd name="connsiteX10" fmla="*/ 0 w 10000"/>
              <a:gd name="connsiteY10" fmla="*/ 9005 h 10005"/>
              <a:gd name="connsiteX11" fmla="*/ 0 w 10000"/>
              <a:gd name="connsiteY11" fmla="*/ 1005 h 10005"/>
              <a:gd name="connsiteX0" fmla="*/ 0 w 10000"/>
              <a:gd name="connsiteY0" fmla="*/ 330 h 9330"/>
              <a:gd name="connsiteX1" fmla="*/ 2500 w 10000"/>
              <a:gd name="connsiteY1" fmla="*/ 1330 h 9330"/>
              <a:gd name="connsiteX2" fmla="*/ 5287 w 10000"/>
              <a:gd name="connsiteY2" fmla="*/ 3622 h 9330"/>
              <a:gd name="connsiteX3" fmla="*/ 6925 w 10000"/>
              <a:gd name="connsiteY3" fmla="*/ 3186 h 9330"/>
              <a:gd name="connsiteX4" fmla="*/ 7720 w 10000"/>
              <a:gd name="connsiteY4" fmla="*/ 2747 h 9330"/>
              <a:gd name="connsiteX5" fmla="*/ 10000 w 10000"/>
              <a:gd name="connsiteY5" fmla="*/ 330 h 9330"/>
              <a:gd name="connsiteX6" fmla="*/ 10000 w 10000"/>
              <a:gd name="connsiteY6" fmla="*/ 8330 h 9330"/>
              <a:gd name="connsiteX7" fmla="*/ 7500 w 10000"/>
              <a:gd name="connsiteY7" fmla="*/ 7330 h 9330"/>
              <a:gd name="connsiteX8" fmla="*/ 5000 w 10000"/>
              <a:gd name="connsiteY8" fmla="*/ 8330 h 9330"/>
              <a:gd name="connsiteX9" fmla="*/ 2500 w 10000"/>
              <a:gd name="connsiteY9" fmla="*/ 9330 h 9330"/>
              <a:gd name="connsiteX10" fmla="*/ 0 w 10000"/>
              <a:gd name="connsiteY10" fmla="*/ 8330 h 9330"/>
              <a:gd name="connsiteX11" fmla="*/ 0 w 10000"/>
              <a:gd name="connsiteY11" fmla="*/ 330 h 9330"/>
              <a:gd name="connsiteX0" fmla="*/ 0 w 10000"/>
              <a:gd name="connsiteY0" fmla="*/ 354 h 10000"/>
              <a:gd name="connsiteX1" fmla="*/ 2500 w 10000"/>
              <a:gd name="connsiteY1" fmla="*/ 1426 h 10000"/>
              <a:gd name="connsiteX2" fmla="*/ 5287 w 10000"/>
              <a:gd name="connsiteY2" fmla="*/ 3882 h 10000"/>
              <a:gd name="connsiteX3" fmla="*/ 6925 w 10000"/>
              <a:gd name="connsiteY3" fmla="*/ 3415 h 10000"/>
              <a:gd name="connsiteX4" fmla="*/ 7720 w 10000"/>
              <a:gd name="connsiteY4" fmla="*/ 2944 h 10000"/>
              <a:gd name="connsiteX5" fmla="*/ 10000 w 10000"/>
              <a:gd name="connsiteY5" fmla="*/ 354 h 10000"/>
              <a:gd name="connsiteX6" fmla="*/ 10000 w 10000"/>
              <a:gd name="connsiteY6" fmla="*/ 8928 h 10000"/>
              <a:gd name="connsiteX7" fmla="*/ 7500 w 10000"/>
              <a:gd name="connsiteY7" fmla="*/ 7856 h 10000"/>
              <a:gd name="connsiteX8" fmla="*/ 4943 w 10000"/>
              <a:gd name="connsiteY8" fmla="*/ 7920 h 10000"/>
              <a:gd name="connsiteX9" fmla="*/ 2500 w 10000"/>
              <a:gd name="connsiteY9" fmla="*/ 10000 h 10000"/>
              <a:gd name="connsiteX10" fmla="*/ 0 w 10000"/>
              <a:gd name="connsiteY10" fmla="*/ 8928 h 10000"/>
              <a:gd name="connsiteX11" fmla="*/ 0 w 10000"/>
              <a:gd name="connsiteY11" fmla="*/ 354 h 10000"/>
              <a:gd name="connsiteX0" fmla="*/ 0 w 10000"/>
              <a:gd name="connsiteY0" fmla="*/ 354 h 9063"/>
              <a:gd name="connsiteX1" fmla="*/ 2500 w 10000"/>
              <a:gd name="connsiteY1" fmla="*/ 1426 h 9063"/>
              <a:gd name="connsiteX2" fmla="*/ 5287 w 10000"/>
              <a:gd name="connsiteY2" fmla="*/ 3882 h 9063"/>
              <a:gd name="connsiteX3" fmla="*/ 6925 w 10000"/>
              <a:gd name="connsiteY3" fmla="*/ 3415 h 9063"/>
              <a:gd name="connsiteX4" fmla="*/ 7720 w 10000"/>
              <a:gd name="connsiteY4" fmla="*/ 2944 h 9063"/>
              <a:gd name="connsiteX5" fmla="*/ 10000 w 10000"/>
              <a:gd name="connsiteY5" fmla="*/ 354 h 9063"/>
              <a:gd name="connsiteX6" fmla="*/ 10000 w 10000"/>
              <a:gd name="connsiteY6" fmla="*/ 8928 h 9063"/>
              <a:gd name="connsiteX7" fmla="*/ 7500 w 10000"/>
              <a:gd name="connsiteY7" fmla="*/ 7856 h 9063"/>
              <a:gd name="connsiteX8" fmla="*/ 4943 w 10000"/>
              <a:gd name="connsiteY8" fmla="*/ 7920 h 9063"/>
              <a:gd name="connsiteX9" fmla="*/ 2481 w 10000"/>
              <a:gd name="connsiteY9" fmla="*/ 7984 h 9063"/>
              <a:gd name="connsiteX10" fmla="*/ 0 w 10000"/>
              <a:gd name="connsiteY10" fmla="*/ 8928 h 9063"/>
              <a:gd name="connsiteX11" fmla="*/ 0 w 10000"/>
              <a:gd name="connsiteY11" fmla="*/ 354 h 9063"/>
              <a:gd name="connsiteX0" fmla="*/ 0 w 10000"/>
              <a:gd name="connsiteY0" fmla="*/ 391 h 9851"/>
              <a:gd name="connsiteX1" fmla="*/ 2500 w 10000"/>
              <a:gd name="connsiteY1" fmla="*/ 1573 h 9851"/>
              <a:gd name="connsiteX2" fmla="*/ 5287 w 10000"/>
              <a:gd name="connsiteY2" fmla="*/ 4283 h 9851"/>
              <a:gd name="connsiteX3" fmla="*/ 6925 w 10000"/>
              <a:gd name="connsiteY3" fmla="*/ 3768 h 9851"/>
              <a:gd name="connsiteX4" fmla="*/ 7720 w 10000"/>
              <a:gd name="connsiteY4" fmla="*/ 3248 h 9851"/>
              <a:gd name="connsiteX5" fmla="*/ 10000 w 10000"/>
              <a:gd name="connsiteY5" fmla="*/ 391 h 9851"/>
              <a:gd name="connsiteX6" fmla="*/ 10000 w 10000"/>
              <a:gd name="connsiteY6" fmla="*/ 9851 h 9851"/>
              <a:gd name="connsiteX7" fmla="*/ 7500 w 10000"/>
              <a:gd name="connsiteY7" fmla="*/ 8668 h 9851"/>
              <a:gd name="connsiteX8" fmla="*/ 4943 w 10000"/>
              <a:gd name="connsiteY8" fmla="*/ 8739 h 9851"/>
              <a:gd name="connsiteX9" fmla="*/ 2481 w 10000"/>
              <a:gd name="connsiteY9" fmla="*/ 8809 h 9851"/>
              <a:gd name="connsiteX10" fmla="*/ 0 w 10000"/>
              <a:gd name="connsiteY10" fmla="*/ 8628 h 9851"/>
              <a:gd name="connsiteX11" fmla="*/ 0 w 10000"/>
              <a:gd name="connsiteY11" fmla="*/ 391 h 9851"/>
              <a:gd name="connsiteX0" fmla="*/ 0 w 10000"/>
              <a:gd name="connsiteY0" fmla="*/ 397 h 10000"/>
              <a:gd name="connsiteX1" fmla="*/ 2500 w 10000"/>
              <a:gd name="connsiteY1" fmla="*/ 1597 h 10000"/>
              <a:gd name="connsiteX2" fmla="*/ 5325 w 10000"/>
              <a:gd name="connsiteY2" fmla="*/ 58 h 10000"/>
              <a:gd name="connsiteX3" fmla="*/ 6925 w 10000"/>
              <a:gd name="connsiteY3" fmla="*/ 3825 h 10000"/>
              <a:gd name="connsiteX4" fmla="*/ 7720 w 10000"/>
              <a:gd name="connsiteY4" fmla="*/ 3297 h 10000"/>
              <a:gd name="connsiteX5" fmla="*/ 10000 w 10000"/>
              <a:gd name="connsiteY5" fmla="*/ 397 h 10000"/>
              <a:gd name="connsiteX6" fmla="*/ 10000 w 10000"/>
              <a:gd name="connsiteY6" fmla="*/ 10000 h 10000"/>
              <a:gd name="connsiteX7" fmla="*/ 7500 w 10000"/>
              <a:gd name="connsiteY7" fmla="*/ 8799 h 10000"/>
              <a:gd name="connsiteX8" fmla="*/ 4943 w 10000"/>
              <a:gd name="connsiteY8" fmla="*/ 8871 h 10000"/>
              <a:gd name="connsiteX9" fmla="*/ 2481 w 10000"/>
              <a:gd name="connsiteY9" fmla="*/ 8942 h 10000"/>
              <a:gd name="connsiteX10" fmla="*/ 0 w 10000"/>
              <a:gd name="connsiteY10" fmla="*/ 8759 h 10000"/>
              <a:gd name="connsiteX11" fmla="*/ 0 w 10000"/>
              <a:gd name="connsiteY11" fmla="*/ 397 h 10000"/>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20 w 10000"/>
              <a:gd name="connsiteY4" fmla="*/ 5314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77 w 10000"/>
              <a:gd name="connsiteY4" fmla="*/ 5879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5237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2017">
                <a:moveTo>
                  <a:pt x="0" y="2414"/>
                </a:moveTo>
                <a:cubicBezTo>
                  <a:pt x="0" y="3076"/>
                  <a:pt x="1728" y="58"/>
                  <a:pt x="2615" y="1"/>
                </a:cubicBezTo>
                <a:cubicBezTo>
                  <a:pt x="3503" y="-55"/>
                  <a:pt x="4607" y="1101"/>
                  <a:pt x="5325" y="2075"/>
                </a:cubicBezTo>
                <a:cubicBezTo>
                  <a:pt x="6043" y="3049"/>
                  <a:pt x="6507" y="5133"/>
                  <a:pt x="6925" y="5842"/>
                </a:cubicBezTo>
                <a:cubicBezTo>
                  <a:pt x="7343" y="6551"/>
                  <a:pt x="7417" y="6131"/>
                  <a:pt x="7834" y="6331"/>
                </a:cubicBezTo>
                <a:cubicBezTo>
                  <a:pt x="8251" y="6532"/>
                  <a:pt x="9598" y="3441"/>
                  <a:pt x="10000" y="5237"/>
                </a:cubicBezTo>
                <a:lnTo>
                  <a:pt x="10000" y="12017"/>
                </a:lnTo>
                <a:cubicBezTo>
                  <a:pt x="10000" y="11355"/>
                  <a:pt x="8343" y="11005"/>
                  <a:pt x="7500" y="10816"/>
                </a:cubicBezTo>
                <a:cubicBezTo>
                  <a:pt x="6657" y="10628"/>
                  <a:pt x="5779" y="10865"/>
                  <a:pt x="4943" y="10888"/>
                </a:cubicBezTo>
                <a:cubicBezTo>
                  <a:pt x="4107" y="10912"/>
                  <a:pt x="3862" y="10959"/>
                  <a:pt x="2481" y="10959"/>
                </a:cubicBezTo>
                <a:cubicBezTo>
                  <a:pt x="1100" y="10959"/>
                  <a:pt x="0" y="11438"/>
                  <a:pt x="0" y="10776"/>
                </a:cubicBezTo>
                <a:lnTo>
                  <a:pt x="0" y="24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133600"/>
            <a:ext cx="3200400" cy="2575091"/>
          </a:xfrm>
          <a:prstGeom prst="rect">
            <a:avLst/>
          </a:prstGeom>
        </p:spPr>
      </p:pic>
    </p:spTree>
    <p:extLst>
      <p:ext uri="{BB962C8B-B14F-4D97-AF65-F5344CB8AC3E}">
        <p14:creationId xmlns:p14="http://schemas.microsoft.com/office/powerpoint/2010/main" val="2392410403"/>
      </p:ext>
    </p:extLst>
  </p:cSld>
  <p:clrMapOvr>
    <a:masterClrMapping/>
  </p:clrMapOvr>
  <p:transition spd="slow">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52800" y="485745"/>
            <a:ext cx="6324600" cy="400110"/>
          </a:xfrm>
          <a:prstGeom prst="rect">
            <a:avLst/>
          </a:prstGeom>
        </p:spPr>
        <p:txBody>
          <a:bodyPr wrap="square">
            <a:spAutoFit/>
          </a:bodyPr>
          <a:lstStyle/>
          <a:p>
            <a:pPr lvl="2" algn="r" rtl="1"/>
            <a:r>
              <a:rPr lang="fa-IR" sz="2000" dirty="0" smtClean="0">
                <a:solidFill>
                  <a:schemeClr val="bg1"/>
                </a:solidFill>
                <a:cs typeface="B Titr" pitchFamily="2" charset="-78"/>
              </a:rPr>
              <a:t> آزمون </a:t>
            </a:r>
            <a:r>
              <a:rPr lang="fa-IR" sz="2000" dirty="0">
                <a:solidFill>
                  <a:schemeClr val="bg1"/>
                </a:solidFill>
                <a:cs typeface="B Titr" pitchFamily="2" charset="-78"/>
              </a:rPr>
              <a:t>رتبه بندی</a:t>
            </a:r>
            <a:endParaRPr lang="en-US" sz="2000" b="1" dirty="0">
              <a:solidFill>
                <a:schemeClr val="bg1"/>
              </a:solidFill>
              <a:cs typeface="B Titr" pitchFamily="2" charset="-78"/>
            </a:endParaRPr>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49069"/>
            <a:ext cx="4162713"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549524"/>
      </p:ext>
    </p:extLst>
  </p:cSld>
  <p:clrMapOvr>
    <a:masterClrMapping/>
  </p:clrMapOvr>
  <p:transition spd="slow">
    <p:cove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15207" y="1828800"/>
            <a:ext cx="7408862" cy="4191000"/>
          </a:xfrm>
        </p:spPr>
        <p:txBody>
          <a:bodyPr>
            <a:normAutofit/>
          </a:bodyPr>
          <a:lstStyle/>
          <a:p>
            <a:pPr algn="justLow" rtl="1">
              <a:lnSpc>
                <a:spcPct val="150000"/>
              </a:lnSpc>
            </a:pPr>
            <a:r>
              <a:rPr lang="ar-SA" sz="1800" dirty="0">
                <a:solidFill>
                  <a:schemeClr val="tx1"/>
                </a:solidFill>
                <a:cs typeface="B Zar" pitchFamily="2" charset="-78"/>
              </a:rPr>
              <a:t> آزمون توصیف نمونه، راهکاری ارزشمند برای کمی سازی ویژگی های کیغی یک محصول غذایی است. </a:t>
            </a:r>
            <a:endParaRPr lang="fa-IR" sz="1800" dirty="0" smtClean="0">
              <a:solidFill>
                <a:schemeClr val="tx1"/>
              </a:solidFill>
              <a:cs typeface="B Zar" pitchFamily="2" charset="-78"/>
            </a:endParaRPr>
          </a:p>
          <a:p>
            <a:pPr algn="justLow" rtl="1">
              <a:lnSpc>
                <a:spcPct val="150000"/>
              </a:lnSpc>
            </a:pPr>
            <a:r>
              <a:rPr lang="ar-SA" sz="1800" dirty="0" smtClean="0">
                <a:solidFill>
                  <a:schemeClr val="tx1"/>
                </a:solidFill>
                <a:cs typeface="B Zar" pitchFamily="2" charset="-78"/>
              </a:rPr>
              <a:t>از </a:t>
            </a:r>
            <a:r>
              <a:rPr lang="ar-SA" sz="1800" dirty="0">
                <a:solidFill>
                  <a:schemeClr val="tx1"/>
                </a:solidFill>
                <a:cs typeface="B Zar" pitchFamily="2" charset="-78"/>
              </a:rPr>
              <a:t>5 تا 100 ارزیاب آموزش دیده باید استفاده کرد چرا که ارزیاب¬ها باید قادر باشند تا  محرک های مورد سوال را شناسایی و میزان آن را به خوبی گزارش کنند. </a:t>
            </a:r>
            <a:endParaRPr lang="fa-IR" sz="1800" dirty="0" smtClean="0">
              <a:solidFill>
                <a:schemeClr val="tx1"/>
              </a:solidFill>
              <a:cs typeface="B Zar" pitchFamily="2" charset="-78"/>
            </a:endParaRPr>
          </a:p>
          <a:p>
            <a:pPr algn="justLow" rtl="1">
              <a:lnSpc>
                <a:spcPct val="150000"/>
              </a:lnSpc>
            </a:pPr>
            <a:r>
              <a:rPr lang="fa-IR" sz="1800" dirty="0" smtClean="0">
                <a:solidFill>
                  <a:schemeClr val="tx1"/>
                </a:solidFill>
                <a:cs typeface="B Zar" pitchFamily="2" charset="-78"/>
              </a:rPr>
              <a:t>برای </a:t>
            </a:r>
            <a:r>
              <a:rPr lang="fa-IR" sz="1800" dirty="0">
                <a:solidFill>
                  <a:schemeClr val="tx1"/>
                </a:solidFill>
                <a:cs typeface="B Zar" pitchFamily="2" charset="-78"/>
              </a:rPr>
              <a:t>این آزمون معمولا از دو طرح برهمکنش و طرح عنکبوتی جهت بیان داده های حسی و مقایسه محصولات که شامل عطر و طعم، رنگ، صدای حاصل از خوردن یک محصول، احساس دهانی ناشی از خوردن محصول و احساس لامسه در دست زدن به محصول استفاده می شود. </a:t>
            </a:r>
            <a:endParaRPr lang="en-US" sz="1800" dirty="0">
              <a:solidFill>
                <a:schemeClr val="tx1"/>
              </a:solidFill>
              <a:cs typeface="B Zar" pitchFamily="2" charset="-78"/>
            </a:endParaRPr>
          </a:p>
        </p:txBody>
      </p:sp>
      <p:sp>
        <p:nvSpPr>
          <p:cNvPr id="4" name="Rectangle 3"/>
          <p:cNvSpPr/>
          <p:nvPr/>
        </p:nvSpPr>
        <p:spPr>
          <a:xfrm>
            <a:off x="3352800" y="485745"/>
            <a:ext cx="6324600" cy="400110"/>
          </a:xfrm>
          <a:prstGeom prst="rect">
            <a:avLst/>
          </a:prstGeom>
        </p:spPr>
        <p:txBody>
          <a:bodyPr wrap="square">
            <a:spAutoFit/>
          </a:bodyPr>
          <a:lstStyle/>
          <a:p>
            <a:pPr lvl="2" algn="r" rtl="1"/>
            <a:r>
              <a:rPr lang="fa-IR" sz="2000" dirty="0" smtClean="0">
                <a:solidFill>
                  <a:schemeClr val="bg1"/>
                </a:solidFill>
                <a:cs typeface="B Titr" pitchFamily="2" charset="-78"/>
              </a:rPr>
              <a:t>آزمونهای </a:t>
            </a:r>
            <a:r>
              <a:rPr lang="fa-IR" sz="2000" dirty="0">
                <a:solidFill>
                  <a:schemeClr val="bg1"/>
                </a:solidFill>
                <a:cs typeface="B Titr" pitchFamily="2" charset="-78"/>
              </a:rPr>
              <a:t>توصیفی</a:t>
            </a:r>
            <a:endParaRPr lang="en-US" sz="2000" b="1" dirty="0">
              <a:solidFill>
                <a:schemeClr val="bg1"/>
              </a:solidFill>
              <a:cs typeface="B Titr" pitchFamily="2" charset="-78"/>
            </a:endParaRPr>
          </a:p>
        </p:txBody>
      </p:sp>
    </p:spTree>
    <p:extLst>
      <p:ext uri="{BB962C8B-B14F-4D97-AF65-F5344CB8AC3E}">
        <p14:creationId xmlns:p14="http://schemas.microsoft.com/office/powerpoint/2010/main" val="2245512183"/>
      </p:ext>
    </p:extLst>
  </p:cSld>
  <p:clrMapOvr>
    <a:masterClrMapping/>
  </p:clrMapOvr>
  <p:transition spd="slow">
    <p:cove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t="15869"/>
          <a:stretch/>
        </p:blipFill>
        <p:spPr bwMode="auto">
          <a:xfrm>
            <a:off x="4673516" y="1905000"/>
            <a:ext cx="355608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352800" y="485745"/>
            <a:ext cx="6324600" cy="400110"/>
          </a:xfrm>
          <a:prstGeom prst="rect">
            <a:avLst/>
          </a:prstGeom>
        </p:spPr>
        <p:txBody>
          <a:bodyPr wrap="square">
            <a:spAutoFit/>
          </a:bodyPr>
          <a:lstStyle/>
          <a:p>
            <a:pPr lvl="2" algn="r" rtl="1"/>
            <a:r>
              <a:rPr lang="fa-IR" sz="2000" dirty="0" smtClean="0">
                <a:solidFill>
                  <a:schemeClr val="bg1"/>
                </a:solidFill>
                <a:cs typeface="B Titr" pitchFamily="2" charset="-78"/>
              </a:rPr>
              <a:t>آزمونهای </a:t>
            </a:r>
            <a:r>
              <a:rPr lang="fa-IR" sz="2000" dirty="0">
                <a:solidFill>
                  <a:schemeClr val="bg1"/>
                </a:solidFill>
                <a:cs typeface="B Titr" pitchFamily="2" charset="-78"/>
              </a:rPr>
              <a:t>توصیفی</a:t>
            </a:r>
            <a:endParaRPr lang="en-US" sz="2000" b="1" dirty="0">
              <a:solidFill>
                <a:schemeClr val="bg1"/>
              </a:solidFill>
              <a:cs typeface="B Titr" pitchFamily="2" charset="-78"/>
            </a:endParaRPr>
          </a:p>
        </p:txBody>
      </p:sp>
      <p:pic>
        <p:nvPicPr>
          <p:cNvPr id="307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67000"/>
            <a:ext cx="3932237"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6391630"/>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lum bright="-20000" contrast="40000"/>
            <a:extLst>
              <a:ext uri="{28A0092B-C50C-407E-A947-70E740481C1C}">
                <a14:useLocalDpi xmlns:a14="http://schemas.microsoft.com/office/drawing/2010/main" val="0"/>
              </a:ext>
            </a:extLst>
          </a:blip>
          <a:srcRect r="2559" b="50000"/>
          <a:stretch/>
        </p:blipFill>
        <p:spPr bwMode="auto">
          <a:xfrm>
            <a:off x="1076325" y="5212398"/>
            <a:ext cx="5438775" cy="1645602"/>
          </a:xfrm>
          <a:prstGeom prst="rect">
            <a:avLst/>
          </a:prstGeom>
          <a:noFill/>
          <a:ln>
            <a:noFill/>
          </a:ln>
          <a:extLst>
            <a:ext uri="{53640926-AAD7-44D8-BBD7-CCE9431645EC}">
              <a14:shadowObscured xmlns:a14="http://schemas.microsoft.com/office/drawing/2010/main"/>
            </a:ext>
          </a:extLst>
        </p:spPr>
      </p:pic>
      <p:sp>
        <p:nvSpPr>
          <p:cNvPr id="3" name="Content Placeholder 2"/>
          <p:cNvSpPr>
            <a:spLocks noGrp="1"/>
          </p:cNvSpPr>
          <p:nvPr>
            <p:ph idx="4294967295"/>
          </p:nvPr>
        </p:nvSpPr>
        <p:spPr>
          <a:xfrm>
            <a:off x="1015207" y="1524000"/>
            <a:ext cx="7408862" cy="4876800"/>
          </a:xfrm>
        </p:spPr>
        <p:txBody>
          <a:bodyPr>
            <a:normAutofit/>
          </a:bodyPr>
          <a:lstStyle/>
          <a:p>
            <a:pPr algn="justLow" rtl="1">
              <a:lnSpc>
                <a:spcPct val="150000"/>
              </a:lnSpc>
            </a:pPr>
            <a:r>
              <a:rPr lang="ar-SA" sz="1800" dirty="0">
                <a:solidFill>
                  <a:schemeClr val="tx1"/>
                </a:solidFill>
                <a:cs typeface="B Zar" pitchFamily="2" charset="-78"/>
              </a:rPr>
              <a:t> آزمون هدونیک متداولترين روش در ارزيابي حسي است. </a:t>
            </a:r>
            <a:endParaRPr lang="fa-IR"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اساس آن تعيين ميزان درک آني و احساس ارزياب نسبت به ماده غذايي مورد ارزيابي است </a:t>
            </a:r>
            <a:endParaRPr lang="fa-IR" sz="1800" dirty="0" smtClean="0">
              <a:solidFill>
                <a:schemeClr val="tx1"/>
              </a:solidFill>
              <a:cs typeface="B Zar" pitchFamily="2" charset="-78"/>
            </a:endParaRPr>
          </a:p>
          <a:p>
            <a:pPr algn="justLow" rtl="1">
              <a:lnSpc>
                <a:spcPct val="150000"/>
              </a:lnSpc>
            </a:pPr>
            <a:r>
              <a:rPr lang="fa-IR" sz="1800" dirty="0" smtClean="0">
                <a:solidFill>
                  <a:schemeClr val="tx1"/>
                </a:solidFill>
                <a:cs typeface="B Zar" pitchFamily="2" charset="-78"/>
              </a:rPr>
              <a:t>در </a:t>
            </a:r>
            <a:r>
              <a:rPr lang="fa-IR" sz="1800" dirty="0">
                <a:solidFill>
                  <a:schemeClr val="tx1"/>
                </a:solidFill>
                <a:cs typeface="B Zar" pitchFamily="2" charset="-78"/>
              </a:rPr>
              <a:t>اين روش نمونه ها بر حسب شدت و ضعف  يک ويژگي درجه بندي مي شوند . </a:t>
            </a:r>
            <a:endParaRPr lang="fa-IR"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در واقع میزان پذیرش یا دوست داشتن یک محصول توسط مصرف کنندگان مورد ارزیابی واقع </a:t>
            </a:r>
            <a:r>
              <a:rPr lang="fa-IR" sz="1800" dirty="0" smtClean="0">
                <a:solidFill>
                  <a:schemeClr val="tx1"/>
                </a:solidFill>
                <a:cs typeface="B Zar" pitchFamily="2" charset="-78"/>
              </a:rPr>
              <a:t>شود.</a:t>
            </a:r>
          </a:p>
          <a:p>
            <a:pPr algn="justLow" rtl="1">
              <a:lnSpc>
                <a:spcPct val="150000"/>
              </a:lnSpc>
            </a:pPr>
            <a:r>
              <a:rPr lang="fa-IR" sz="1800" dirty="0">
                <a:solidFill>
                  <a:schemeClr val="tx1"/>
                </a:solidFill>
                <a:cs typeface="B Zar" pitchFamily="2" charset="-78"/>
              </a:rPr>
              <a:t>. این آزمون </a:t>
            </a:r>
            <a:r>
              <a:rPr lang="fa-IR" sz="1800" dirty="0" smtClean="0">
                <a:solidFill>
                  <a:schemeClr val="tx1"/>
                </a:solidFill>
                <a:cs typeface="B Zar" pitchFamily="2" charset="-78"/>
              </a:rPr>
              <a:t>می تواند </a:t>
            </a:r>
            <a:r>
              <a:rPr lang="fa-IR" sz="1800" dirty="0">
                <a:solidFill>
                  <a:schemeClr val="tx1"/>
                </a:solidFill>
                <a:cs typeface="B Zar" pitchFamily="2" charset="-78"/>
              </a:rPr>
              <a:t>5 یا ۹ نقطه باشد. </a:t>
            </a:r>
            <a:endParaRPr lang="fa-IR" sz="1800" dirty="0" smtClean="0">
              <a:solidFill>
                <a:schemeClr val="tx1"/>
              </a:solidFill>
              <a:cs typeface="B Zar" pitchFamily="2" charset="-78"/>
            </a:endParaRPr>
          </a:p>
          <a:p>
            <a:pPr algn="justLow" rtl="1">
              <a:lnSpc>
                <a:spcPct val="150000"/>
              </a:lnSpc>
            </a:pPr>
            <a:r>
              <a:rPr lang="fa-IR" sz="1800" dirty="0">
                <a:solidFill>
                  <a:schemeClr val="tx1"/>
                </a:solidFill>
                <a:cs typeface="B Zar" pitchFamily="2" charset="-78"/>
              </a:rPr>
              <a:t>معمولا به </a:t>
            </a:r>
            <a:r>
              <a:rPr lang="fa-IR" sz="1800" dirty="0" smtClean="0">
                <a:solidFill>
                  <a:schemeClr val="tx1"/>
                </a:solidFill>
                <a:cs typeface="B Zar" pitchFamily="2" charset="-78"/>
              </a:rPr>
              <a:t>مطلوب ترین </a:t>
            </a:r>
            <a:r>
              <a:rPr lang="fa-IR" sz="1800" dirty="0">
                <a:solidFill>
                  <a:schemeClr val="tx1"/>
                </a:solidFill>
                <a:cs typeface="B Zar" pitchFamily="2" charset="-78"/>
              </a:rPr>
              <a:t>حالت بیشترین امتیاز نیز داده </a:t>
            </a:r>
            <a:r>
              <a:rPr lang="fa-IR" sz="1800" dirty="0" smtClean="0">
                <a:solidFill>
                  <a:schemeClr val="tx1"/>
                </a:solidFill>
                <a:cs typeface="B Zar" pitchFamily="2" charset="-78"/>
              </a:rPr>
              <a:t>می شود</a:t>
            </a:r>
            <a:r>
              <a:rPr lang="fa-IR" sz="1800" dirty="0">
                <a:solidFill>
                  <a:schemeClr val="tx1"/>
                </a:solidFill>
                <a:cs typeface="B Zar" pitchFamily="2" charset="-78"/>
              </a:rPr>
              <a:t>. بعد از تبدیل پارامترها به عدد بوسیله آزمون آنالیز واریانس (</a:t>
            </a:r>
            <a:r>
              <a:rPr lang="en-US" sz="1800" dirty="0" smtClean="0">
                <a:solidFill>
                  <a:schemeClr val="tx1"/>
                </a:solidFill>
                <a:cs typeface="B Zar" pitchFamily="2" charset="-78"/>
              </a:rPr>
              <a:t>ANOVA </a:t>
            </a:r>
            <a:r>
              <a:rPr lang="fa-IR" sz="1800" dirty="0" smtClean="0">
                <a:solidFill>
                  <a:schemeClr val="tx1"/>
                </a:solidFill>
                <a:cs typeface="B Zar" pitchFamily="2" charset="-78"/>
              </a:rPr>
              <a:t>) میتوان </a:t>
            </a:r>
            <a:r>
              <a:rPr lang="fa-IR" sz="1800" dirty="0">
                <a:solidFill>
                  <a:schemeClr val="tx1"/>
                </a:solidFill>
                <a:cs typeface="B Zar" pitchFamily="2" charset="-78"/>
              </a:rPr>
              <a:t>تفاوت را در بین محصولات مختلف بدست آورد</a:t>
            </a:r>
            <a:r>
              <a:rPr lang="fa-IR" sz="1800" dirty="0" smtClean="0">
                <a:solidFill>
                  <a:schemeClr val="tx1"/>
                </a:solidFill>
                <a:cs typeface="B Zar" pitchFamily="2" charset="-78"/>
              </a:rPr>
              <a:t>.</a:t>
            </a:r>
          </a:p>
          <a:p>
            <a:pPr algn="justLow" rtl="1">
              <a:lnSpc>
                <a:spcPct val="150000"/>
              </a:lnSpc>
            </a:pPr>
            <a:r>
              <a:rPr lang="fa-IR" sz="1800" dirty="0" smtClean="0">
                <a:solidFill>
                  <a:schemeClr val="tx1"/>
                </a:solidFill>
                <a:cs typeface="B Zar" pitchFamily="2" charset="-78"/>
              </a:rPr>
              <a:t>هر گاه مخاطب </a:t>
            </a:r>
            <a:r>
              <a:rPr lang="fa-IR" sz="1800" dirty="0">
                <a:solidFill>
                  <a:schemeClr val="tx1"/>
                </a:solidFill>
                <a:cs typeface="B Zar" pitchFamily="2" charset="-78"/>
              </a:rPr>
              <a:t>یک محصول کودکان </a:t>
            </a:r>
            <a:r>
              <a:rPr lang="fa-IR" sz="1800" dirty="0" smtClean="0">
                <a:solidFill>
                  <a:schemeClr val="tx1"/>
                </a:solidFill>
                <a:cs typeface="B Zar" pitchFamily="2" charset="-78"/>
              </a:rPr>
              <a:t>باشند، از </a:t>
            </a:r>
            <a:r>
              <a:rPr lang="fa-IR" sz="1800" dirty="0">
                <a:solidFill>
                  <a:schemeClr val="tx1"/>
                </a:solidFill>
                <a:cs typeface="B Zar" pitchFamily="2" charset="-78"/>
              </a:rPr>
              <a:t>مقیاسهای تصویری که حالت های مختلف چهره را نشان میدهد و قابل درک برای کودکان است استفاده </a:t>
            </a:r>
            <a:r>
              <a:rPr lang="fa-IR" sz="1800" dirty="0" smtClean="0">
                <a:solidFill>
                  <a:schemeClr val="tx1"/>
                </a:solidFill>
                <a:cs typeface="B Zar" pitchFamily="2" charset="-78"/>
              </a:rPr>
              <a:t>می شود.</a:t>
            </a:r>
          </a:p>
          <a:p>
            <a:pPr algn="justLow" rtl="1">
              <a:lnSpc>
                <a:spcPct val="150000"/>
              </a:lnSpc>
            </a:pPr>
            <a:endParaRPr lang="en-US" sz="1800" dirty="0">
              <a:solidFill>
                <a:schemeClr val="tx1"/>
              </a:solidFill>
              <a:cs typeface="B Zar" pitchFamily="2" charset="-78"/>
            </a:endParaRPr>
          </a:p>
        </p:txBody>
      </p:sp>
      <p:sp>
        <p:nvSpPr>
          <p:cNvPr id="4" name="Rectangle 3"/>
          <p:cNvSpPr/>
          <p:nvPr/>
        </p:nvSpPr>
        <p:spPr>
          <a:xfrm>
            <a:off x="3352800" y="485745"/>
            <a:ext cx="6324600" cy="400110"/>
          </a:xfrm>
          <a:prstGeom prst="rect">
            <a:avLst/>
          </a:prstGeom>
        </p:spPr>
        <p:txBody>
          <a:bodyPr wrap="square">
            <a:spAutoFit/>
          </a:bodyPr>
          <a:lstStyle/>
          <a:p>
            <a:pPr lvl="2" algn="r" rtl="1"/>
            <a:r>
              <a:rPr lang="fa-IR" sz="2000" dirty="0" smtClean="0">
                <a:solidFill>
                  <a:schemeClr val="bg1"/>
                </a:solidFill>
                <a:cs typeface="B Titr" pitchFamily="2" charset="-78"/>
              </a:rPr>
              <a:t>آزمون </a:t>
            </a:r>
            <a:r>
              <a:rPr lang="fa-IR" sz="2000" dirty="0">
                <a:solidFill>
                  <a:schemeClr val="bg1"/>
                </a:solidFill>
                <a:cs typeface="B Titr" pitchFamily="2" charset="-78"/>
              </a:rPr>
              <a:t>ارزیابی هدونیک </a:t>
            </a:r>
            <a:endParaRPr lang="en-US" sz="2000" b="1" dirty="0">
              <a:solidFill>
                <a:schemeClr val="bg1"/>
              </a:solidFill>
              <a:cs typeface="B Titr" pitchFamily="2" charset="-78"/>
            </a:endParaRPr>
          </a:p>
        </p:txBody>
      </p:sp>
    </p:spTree>
    <p:extLst>
      <p:ext uri="{BB962C8B-B14F-4D97-AF65-F5344CB8AC3E}">
        <p14:creationId xmlns:p14="http://schemas.microsoft.com/office/powerpoint/2010/main" val="3972148368"/>
      </p:ext>
    </p:extLst>
  </p:cSld>
  <p:clrMapOvr>
    <a:masterClrMapping/>
  </p:clrMapOvr>
  <p:transition spd="slow">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003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unched Tape 3"/>
          <p:cNvSpPr/>
          <p:nvPr/>
        </p:nvSpPr>
        <p:spPr>
          <a:xfrm>
            <a:off x="0" y="5348105"/>
            <a:ext cx="8229600" cy="167806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59 h 10159"/>
              <a:gd name="connsiteX1" fmla="*/ 2500 w 10000"/>
              <a:gd name="connsiteY1" fmla="*/ 2159 h 10159"/>
              <a:gd name="connsiteX2" fmla="*/ 5287 w 10000"/>
              <a:gd name="connsiteY2" fmla="*/ 4451 h 10159"/>
              <a:gd name="connsiteX3" fmla="*/ 7500 w 10000"/>
              <a:gd name="connsiteY3" fmla="*/ 159 h 10159"/>
              <a:gd name="connsiteX4" fmla="*/ 10000 w 10000"/>
              <a:gd name="connsiteY4" fmla="*/ 1159 h 10159"/>
              <a:gd name="connsiteX5" fmla="*/ 10000 w 10000"/>
              <a:gd name="connsiteY5" fmla="*/ 9159 h 10159"/>
              <a:gd name="connsiteX6" fmla="*/ 7500 w 10000"/>
              <a:gd name="connsiteY6" fmla="*/ 8159 h 10159"/>
              <a:gd name="connsiteX7" fmla="*/ 5000 w 10000"/>
              <a:gd name="connsiteY7" fmla="*/ 9159 h 10159"/>
              <a:gd name="connsiteX8" fmla="*/ 2500 w 10000"/>
              <a:gd name="connsiteY8" fmla="*/ 10159 h 10159"/>
              <a:gd name="connsiteX9" fmla="*/ 0 w 10000"/>
              <a:gd name="connsiteY9" fmla="*/ 9159 h 10159"/>
              <a:gd name="connsiteX10" fmla="*/ 0 w 10000"/>
              <a:gd name="connsiteY10" fmla="*/ 1159 h 10159"/>
              <a:gd name="connsiteX0" fmla="*/ 0 w 10000"/>
              <a:gd name="connsiteY0" fmla="*/ 1005 h 10005"/>
              <a:gd name="connsiteX1" fmla="*/ 2500 w 10000"/>
              <a:gd name="connsiteY1" fmla="*/ 2005 h 10005"/>
              <a:gd name="connsiteX2" fmla="*/ 5287 w 10000"/>
              <a:gd name="connsiteY2" fmla="*/ 4297 h 10005"/>
              <a:gd name="connsiteX3" fmla="*/ 7500 w 10000"/>
              <a:gd name="connsiteY3" fmla="*/ 5 h 10005"/>
              <a:gd name="connsiteX4" fmla="*/ 7720 w 10000"/>
              <a:gd name="connsiteY4" fmla="*/ 3422 h 10005"/>
              <a:gd name="connsiteX5" fmla="*/ 10000 w 10000"/>
              <a:gd name="connsiteY5" fmla="*/ 1005 h 10005"/>
              <a:gd name="connsiteX6" fmla="*/ 10000 w 10000"/>
              <a:gd name="connsiteY6" fmla="*/ 9005 h 10005"/>
              <a:gd name="connsiteX7" fmla="*/ 7500 w 10000"/>
              <a:gd name="connsiteY7" fmla="*/ 8005 h 10005"/>
              <a:gd name="connsiteX8" fmla="*/ 5000 w 10000"/>
              <a:gd name="connsiteY8" fmla="*/ 9005 h 10005"/>
              <a:gd name="connsiteX9" fmla="*/ 2500 w 10000"/>
              <a:gd name="connsiteY9" fmla="*/ 10005 h 10005"/>
              <a:gd name="connsiteX10" fmla="*/ 0 w 10000"/>
              <a:gd name="connsiteY10" fmla="*/ 9005 h 10005"/>
              <a:gd name="connsiteX11" fmla="*/ 0 w 10000"/>
              <a:gd name="connsiteY11" fmla="*/ 1005 h 10005"/>
              <a:gd name="connsiteX0" fmla="*/ 0 w 10000"/>
              <a:gd name="connsiteY0" fmla="*/ 330 h 9330"/>
              <a:gd name="connsiteX1" fmla="*/ 2500 w 10000"/>
              <a:gd name="connsiteY1" fmla="*/ 1330 h 9330"/>
              <a:gd name="connsiteX2" fmla="*/ 5287 w 10000"/>
              <a:gd name="connsiteY2" fmla="*/ 3622 h 9330"/>
              <a:gd name="connsiteX3" fmla="*/ 6925 w 10000"/>
              <a:gd name="connsiteY3" fmla="*/ 3186 h 9330"/>
              <a:gd name="connsiteX4" fmla="*/ 7720 w 10000"/>
              <a:gd name="connsiteY4" fmla="*/ 2747 h 9330"/>
              <a:gd name="connsiteX5" fmla="*/ 10000 w 10000"/>
              <a:gd name="connsiteY5" fmla="*/ 330 h 9330"/>
              <a:gd name="connsiteX6" fmla="*/ 10000 w 10000"/>
              <a:gd name="connsiteY6" fmla="*/ 8330 h 9330"/>
              <a:gd name="connsiteX7" fmla="*/ 7500 w 10000"/>
              <a:gd name="connsiteY7" fmla="*/ 7330 h 9330"/>
              <a:gd name="connsiteX8" fmla="*/ 5000 w 10000"/>
              <a:gd name="connsiteY8" fmla="*/ 8330 h 9330"/>
              <a:gd name="connsiteX9" fmla="*/ 2500 w 10000"/>
              <a:gd name="connsiteY9" fmla="*/ 9330 h 9330"/>
              <a:gd name="connsiteX10" fmla="*/ 0 w 10000"/>
              <a:gd name="connsiteY10" fmla="*/ 8330 h 9330"/>
              <a:gd name="connsiteX11" fmla="*/ 0 w 10000"/>
              <a:gd name="connsiteY11" fmla="*/ 330 h 9330"/>
              <a:gd name="connsiteX0" fmla="*/ 0 w 10000"/>
              <a:gd name="connsiteY0" fmla="*/ 354 h 10000"/>
              <a:gd name="connsiteX1" fmla="*/ 2500 w 10000"/>
              <a:gd name="connsiteY1" fmla="*/ 1426 h 10000"/>
              <a:gd name="connsiteX2" fmla="*/ 5287 w 10000"/>
              <a:gd name="connsiteY2" fmla="*/ 3882 h 10000"/>
              <a:gd name="connsiteX3" fmla="*/ 6925 w 10000"/>
              <a:gd name="connsiteY3" fmla="*/ 3415 h 10000"/>
              <a:gd name="connsiteX4" fmla="*/ 7720 w 10000"/>
              <a:gd name="connsiteY4" fmla="*/ 2944 h 10000"/>
              <a:gd name="connsiteX5" fmla="*/ 10000 w 10000"/>
              <a:gd name="connsiteY5" fmla="*/ 354 h 10000"/>
              <a:gd name="connsiteX6" fmla="*/ 10000 w 10000"/>
              <a:gd name="connsiteY6" fmla="*/ 8928 h 10000"/>
              <a:gd name="connsiteX7" fmla="*/ 7500 w 10000"/>
              <a:gd name="connsiteY7" fmla="*/ 7856 h 10000"/>
              <a:gd name="connsiteX8" fmla="*/ 4943 w 10000"/>
              <a:gd name="connsiteY8" fmla="*/ 7920 h 10000"/>
              <a:gd name="connsiteX9" fmla="*/ 2500 w 10000"/>
              <a:gd name="connsiteY9" fmla="*/ 10000 h 10000"/>
              <a:gd name="connsiteX10" fmla="*/ 0 w 10000"/>
              <a:gd name="connsiteY10" fmla="*/ 8928 h 10000"/>
              <a:gd name="connsiteX11" fmla="*/ 0 w 10000"/>
              <a:gd name="connsiteY11" fmla="*/ 354 h 10000"/>
              <a:gd name="connsiteX0" fmla="*/ 0 w 10000"/>
              <a:gd name="connsiteY0" fmla="*/ 354 h 9063"/>
              <a:gd name="connsiteX1" fmla="*/ 2500 w 10000"/>
              <a:gd name="connsiteY1" fmla="*/ 1426 h 9063"/>
              <a:gd name="connsiteX2" fmla="*/ 5287 w 10000"/>
              <a:gd name="connsiteY2" fmla="*/ 3882 h 9063"/>
              <a:gd name="connsiteX3" fmla="*/ 6925 w 10000"/>
              <a:gd name="connsiteY3" fmla="*/ 3415 h 9063"/>
              <a:gd name="connsiteX4" fmla="*/ 7720 w 10000"/>
              <a:gd name="connsiteY4" fmla="*/ 2944 h 9063"/>
              <a:gd name="connsiteX5" fmla="*/ 10000 w 10000"/>
              <a:gd name="connsiteY5" fmla="*/ 354 h 9063"/>
              <a:gd name="connsiteX6" fmla="*/ 10000 w 10000"/>
              <a:gd name="connsiteY6" fmla="*/ 8928 h 9063"/>
              <a:gd name="connsiteX7" fmla="*/ 7500 w 10000"/>
              <a:gd name="connsiteY7" fmla="*/ 7856 h 9063"/>
              <a:gd name="connsiteX8" fmla="*/ 4943 w 10000"/>
              <a:gd name="connsiteY8" fmla="*/ 7920 h 9063"/>
              <a:gd name="connsiteX9" fmla="*/ 2481 w 10000"/>
              <a:gd name="connsiteY9" fmla="*/ 7984 h 9063"/>
              <a:gd name="connsiteX10" fmla="*/ 0 w 10000"/>
              <a:gd name="connsiteY10" fmla="*/ 8928 h 9063"/>
              <a:gd name="connsiteX11" fmla="*/ 0 w 10000"/>
              <a:gd name="connsiteY11" fmla="*/ 354 h 9063"/>
              <a:gd name="connsiteX0" fmla="*/ 0 w 10000"/>
              <a:gd name="connsiteY0" fmla="*/ 391 h 9851"/>
              <a:gd name="connsiteX1" fmla="*/ 2500 w 10000"/>
              <a:gd name="connsiteY1" fmla="*/ 1573 h 9851"/>
              <a:gd name="connsiteX2" fmla="*/ 5287 w 10000"/>
              <a:gd name="connsiteY2" fmla="*/ 4283 h 9851"/>
              <a:gd name="connsiteX3" fmla="*/ 6925 w 10000"/>
              <a:gd name="connsiteY3" fmla="*/ 3768 h 9851"/>
              <a:gd name="connsiteX4" fmla="*/ 7720 w 10000"/>
              <a:gd name="connsiteY4" fmla="*/ 3248 h 9851"/>
              <a:gd name="connsiteX5" fmla="*/ 10000 w 10000"/>
              <a:gd name="connsiteY5" fmla="*/ 391 h 9851"/>
              <a:gd name="connsiteX6" fmla="*/ 10000 w 10000"/>
              <a:gd name="connsiteY6" fmla="*/ 9851 h 9851"/>
              <a:gd name="connsiteX7" fmla="*/ 7500 w 10000"/>
              <a:gd name="connsiteY7" fmla="*/ 8668 h 9851"/>
              <a:gd name="connsiteX8" fmla="*/ 4943 w 10000"/>
              <a:gd name="connsiteY8" fmla="*/ 8739 h 9851"/>
              <a:gd name="connsiteX9" fmla="*/ 2481 w 10000"/>
              <a:gd name="connsiteY9" fmla="*/ 8809 h 9851"/>
              <a:gd name="connsiteX10" fmla="*/ 0 w 10000"/>
              <a:gd name="connsiteY10" fmla="*/ 8628 h 9851"/>
              <a:gd name="connsiteX11" fmla="*/ 0 w 10000"/>
              <a:gd name="connsiteY11" fmla="*/ 391 h 9851"/>
              <a:gd name="connsiteX0" fmla="*/ 0 w 10000"/>
              <a:gd name="connsiteY0" fmla="*/ 397 h 10000"/>
              <a:gd name="connsiteX1" fmla="*/ 2500 w 10000"/>
              <a:gd name="connsiteY1" fmla="*/ 1597 h 10000"/>
              <a:gd name="connsiteX2" fmla="*/ 5325 w 10000"/>
              <a:gd name="connsiteY2" fmla="*/ 58 h 10000"/>
              <a:gd name="connsiteX3" fmla="*/ 6925 w 10000"/>
              <a:gd name="connsiteY3" fmla="*/ 3825 h 10000"/>
              <a:gd name="connsiteX4" fmla="*/ 7720 w 10000"/>
              <a:gd name="connsiteY4" fmla="*/ 3297 h 10000"/>
              <a:gd name="connsiteX5" fmla="*/ 10000 w 10000"/>
              <a:gd name="connsiteY5" fmla="*/ 397 h 10000"/>
              <a:gd name="connsiteX6" fmla="*/ 10000 w 10000"/>
              <a:gd name="connsiteY6" fmla="*/ 10000 h 10000"/>
              <a:gd name="connsiteX7" fmla="*/ 7500 w 10000"/>
              <a:gd name="connsiteY7" fmla="*/ 8799 h 10000"/>
              <a:gd name="connsiteX8" fmla="*/ 4943 w 10000"/>
              <a:gd name="connsiteY8" fmla="*/ 8871 h 10000"/>
              <a:gd name="connsiteX9" fmla="*/ 2481 w 10000"/>
              <a:gd name="connsiteY9" fmla="*/ 8942 h 10000"/>
              <a:gd name="connsiteX10" fmla="*/ 0 w 10000"/>
              <a:gd name="connsiteY10" fmla="*/ 8759 h 10000"/>
              <a:gd name="connsiteX11" fmla="*/ 0 w 10000"/>
              <a:gd name="connsiteY11" fmla="*/ 397 h 10000"/>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20 w 10000"/>
              <a:gd name="connsiteY4" fmla="*/ 5314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77 w 10000"/>
              <a:gd name="connsiteY4" fmla="*/ 5879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5237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2017">
                <a:moveTo>
                  <a:pt x="0" y="2414"/>
                </a:moveTo>
                <a:cubicBezTo>
                  <a:pt x="0" y="3076"/>
                  <a:pt x="1728" y="58"/>
                  <a:pt x="2615" y="1"/>
                </a:cubicBezTo>
                <a:cubicBezTo>
                  <a:pt x="3503" y="-55"/>
                  <a:pt x="4607" y="1101"/>
                  <a:pt x="5325" y="2075"/>
                </a:cubicBezTo>
                <a:cubicBezTo>
                  <a:pt x="6043" y="3049"/>
                  <a:pt x="6507" y="5133"/>
                  <a:pt x="6925" y="5842"/>
                </a:cubicBezTo>
                <a:cubicBezTo>
                  <a:pt x="7343" y="6551"/>
                  <a:pt x="7417" y="6131"/>
                  <a:pt x="7834" y="6331"/>
                </a:cubicBezTo>
                <a:cubicBezTo>
                  <a:pt x="8251" y="6532"/>
                  <a:pt x="9598" y="3441"/>
                  <a:pt x="10000" y="5237"/>
                </a:cubicBezTo>
                <a:lnTo>
                  <a:pt x="10000" y="12017"/>
                </a:lnTo>
                <a:cubicBezTo>
                  <a:pt x="10000" y="11355"/>
                  <a:pt x="8343" y="11005"/>
                  <a:pt x="7500" y="10816"/>
                </a:cubicBezTo>
                <a:cubicBezTo>
                  <a:pt x="6657" y="10628"/>
                  <a:pt x="5779" y="10865"/>
                  <a:pt x="4943" y="10888"/>
                </a:cubicBezTo>
                <a:cubicBezTo>
                  <a:pt x="4107" y="10912"/>
                  <a:pt x="3862" y="10959"/>
                  <a:pt x="2481" y="10959"/>
                </a:cubicBezTo>
                <a:cubicBezTo>
                  <a:pt x="1100" y="10959"/>
                  <a:pt x="0" y="11438"/>
                  <a:pt x="0" y="10776"/>
                </a:cubicBezTo>
                <a:lnTo>
                  <a:pt x="0" y="24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100"/>
          <a:stretch/>
        </p:blipFill>
        <p:spPr bwMode="auto">
          <a:xfrm>
            <a:off x="152400" y="4586749"/>
            <a:ext cx="2057400" cy="2166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C:\Documents and Settings\iut\Desktop\Sampling-in-primary-data-collec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34" y="4586749"/>
            <a:ext cx="3385351" cy="18288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4294967295"/>
          </p:nvPr>
        </p:nvSpPr>
        <p:spPr>
          <a:xfrm>
            <a:off x="0" y="2514600"/>
            <a:ext cx="7408863" cy="3451225"/>
          </a:xfrm>
        </p:spPr>
        <p:txBody>
          <a:bodyPr>
            <a:normAutofit/>
          </a:bodyPr>
          <a:lstStyle/>
          <a:p>
            <a:pPr algn="r" rtl="1"/>
            <a:r>
              <a:rPr lang="fa-IR" sz="2000" dirty="0">
                <a:cs typeface="B Zar" pitchFamily="2" charset="-78"/>
              </a:rPr>
              <a:t>طرح نمونه برداری استاندار </a:t>
            </a:r>
            <a:r>
              <a:rPr lang="fa-IR" sz="2000" dirty="0" smtClean="0">
                <a:cs typeface="B Zar" pitchFamily="2" charset="-78"/>
              </a:rPr>
              <a:t>نظامی</a:t>
            </a:r>
            <a:endParaRPr lang="en-US" sz="2000" dirty="0" smtClean="0">
              <a:cs typeface="B Zar" pitchFamily="2" charset="-78"/>
            </a:endParaRPr>
          </a:p>
          <a:p>
            <a:pPr marL="0" indent="0" algn="r" rtl="1">
              <a:buNone/>
            </a:pPr>
            <a:endParaRPr lang="en-US" sz="2000" dirty="0" smtClean="0">
              <a:cs typeface="B Zar" pitchFamily="2" charset="-78"/>
            </a:endParaRPr>
          </a:p>
          <a:p>
            <a:pPr algn="r" rtl="1"/>
            <a:r>
              <a:rPr lang="fa-IR" sz="2000" dirty="0">
                <a:cs typeface="B Zar" pitchFamily="2" charset="-78"/>
              </a:rPr>
              <a:t>می توان اين استاندارد را در بازرسي موارد زير بكار برد:</a:t>
            </a:r>
          </a:p>
          <a:p>
            <a:pPr marL="457200" indent="-457200" algn="r" rtl="1">
              <a:buFont typeface="+mj-lt"/>
              <a:buAutoNum type="arabicPeriod"/>
            </a:pPr>
            <a:r>
              <a:rPr lang="fa-IR" sz="2000" dirty="0" smtClean="0">
                <a:cs typeface="B Zar" pitchFamily="2" charset="-78"/>
              </a:rPr>
              <a:t>اقلام </a:t>
            </a:r>
            <a:r>
              <a:rPr lang="fa-IR" sz="2000" dirty="0">
                <a:cs typeface="B Zar" pitchFamily="2" charset="-78"/>
              </a:rPr>
              <a:t>نهايي</a:t>
            </a:r>
          </a:p>
          <a:p>
            <a:pPr marL="457200" indent="-457200" algn="r" rtl="1">
              <a:buFont typeface="+mj-lt"/>
              <a:buAutoNum type="arabicPeriod"/>
            </a:pPr>
            <a:r>
              <a:rPr lang="fa-IR" sz="2000" dirty="0" smtClean="0">
                <a:cs typeface="B Zar" pitchFamily="2" charset="-78"/>
              </a:rPr>
              <a:t>مواد </a:t>
            </a:r>
            <a:r>
              <a:rPr lang="fa-IR" sz="2000" dirty="0">
                <a:cs typeface="B Zar" pitchFamily="2" charset="-78"/>
              </a:rPr>
              <a:t>اوليه قطعات</a:t>
            </a:r>
          </a:p>
          <a:p>
            <a:pPr marL="457200" indent="-457200" algn="r" rtl="1">
              <a:buFont typeface="+mj-lt"/>
              <a:buAutoNum type="arabicPeriod"/>
            </a:pPr>
            <a:r>
              <a:rPr lang="fa-IR" sz="2000" dirty="0" smtClean="0">
                <a:cs typeface="B Zar" pitchFamily="2" charset="-78"/>
              </a:rPr>
              <a:t>عمليات</a:t>
            </a:r>
            <a:endParaRPr lang="fa-IR" sz="2000" dirty="0">
              <a:cs typeface="B Zar" pitchFamily="2" charset="-78"/>
            </a:endParaRPr>
          </a:p>
          <a:p>
            <a:pPr marL="457200" indent="-457200" algn="r" rtl="1">
              <a:buFont typeface="+mj-lt"/>
              <a:buAutoNum type="arabicPeriod"/>
            </a:pPr>
            <a:r>
              <a:rPr lang="fa-IR" sz="2000" dirty="0" smtClean="0">
                <a:cs typeface="B Zar" pitchFamily="2" charset="-78"/>
              </a:rPr>
              <a:t>مواد </a:t>
            </a:r>
            <a:r>
              <a:rPr lang="fa-IR" sz="2000" dirty="0">
                <a:cs typeface="B Zar" pitchFamily="2" charset="-78"/>
              </a:rPr>
              <a:t>در جريان توليد</a:t>
            </a:r>
          </a:p>
          <a:p>
            <a:pPr marL="457200" indent="-457200" algn="r" rtl="1">
              <a:buFont typeface="+mj-lt"/>
              <a:buAutoNum type="arabicPeriod"/>
            </a:pPr>
            <a:r>
              <a:rPr lang="fa-IR" sz="2000" dirty="0" smtClean="0">
                <a:cs typeface="B Zar" pitchFamily="2" charset="-78"/>
              </a:rPr>
              <a:t>ذخاير </a:t>
            </a:r>
            <a:r>
              <a:rPr lang="fa-IR" sz="2000" dirty="0">
                <a:cs typeface="B Zar" pitchFamily="2" charset="-78"/>
              </a:rPr>
              <a:t>انبار</a:t>
            </a:r>
          </a:p>
          <a:p>
            <a:pPr marL="457200" indent="-457200" algn="r" rtl="1">
              <a:buFont typeface="+mj-lt"/>
              <a:buAutoNum type="arabicPeriod"/>
            </a:pPr>
            <a:r>
              <a:rPr lang="fa-IR" sz="2000" dirty="0" smtClean="0">
                <a:cs typeface="B Zar" pitchFamily="2" charset="-78"/>
              </a:rPr>
              <a:t>عمليات </a:t>
            </a:r>
            <a:r>
              <a:rPr lang="fa-IR" sz="2000" dirty="0">
                <a:cs typeface="B Zar" pitchFamily="2" charset="-78"/>
              </a:rPr>
              <a:t>تعمير و نگهداري</a:t>
            </a:r>
          </a:p>
          <a:p>
            <a:pPr algn="r" rtl="1"/>
            <a:endParaRPr lang="en-US" dirty="0">
              <a:cs typeface="B Zar" pitchFamily="2" charset="-78"/>
            </a:endParaRPr>
          </a:p>
        </p:txBody>
      </p:sp>
      <p:sp>
        <p:nvSpPr>
          <p:cNvPr id="3" name="Title 2"/>
          <p:cNvSpPr>
            <a:spLocks noGrp="1"/>
          </p:cNvSpPr>
          <p:nvPr>
            <p:ph type="title" idx="4294967295"/>
          </p:nvPr>
        </p:nvSpPr>
        <p:spPr>
          <a:xfrm>
            <a:off x="0" y="338138"/>
            <a:ext cx="8229600" cy="1252537"/>
          </a:xfrm>
        </p:spPr>
        <p:txBody>
          <a:bodyPr>
            <a:normAutofit/>
          </a:bodyPr>
          <a:lstStyle/>
          <a:p>
            <a:pPr algn="r"/>
            <a:r>
              <a:rPr lang="fa-IR" sz="3200" dirty="0" smtClean="0">
                <a:cs typeface="B Titr" pitchFamily="2" charset="-78"/>
              </a:rPr>
              <a:t>طرحهای </a:t>
            </a:r>
            <a:r>
              <a:rPr lang="fa-IR" sz="3200" dirty="0">
                <a:cs typeface="B Titr" pitchFamily="2" charset="-78"/>
              </a:rPr>
              <a:t>نمونه </a:t>
            </a:r>
            <a:r>
              <a:rPr lang="fa-IR" sz="3200" dirty="0" smtClean="0">
                <a:cs typeface="B Titr" pitchFamily="2" charset="-78"/>
              </a:rPr>
              <a:t>برداری</a:t>
            </a:r>
            <a:endParaRPr lang="en-US" sz="3200" dirty="0">
              <a:cs typeface="B Titr" pitchFamily="2" charset="-78"/>
            </a:endParaRPr>
          </a:p>
        </p:txBody>
      </p:sp>
      <p:sp>
        <p:nvSpPr>
          <p:cNvPr id="4" name="TextBox 3"/>
          <p:cNvSpPr txBox="1"/>
          <p:nvPr/>
        </p:nvSpPr>
        <p:spPr>
          <a:xfrm>
            <a:off x="762000" y="2362200"/>
            <a:ext cx="7848600" cy="4247317"/>
          </a:xfrm>
          <a:prstGeom prst="rect">
            <a:avLst/>
          </a:prstGeom>
          <a:noFill/>
        </p:spPr>
        <p:txBody>
          <a:bodyPr wrap="square" rtlCol="0">
            <a:spAutoFit/>
          </a:bodyPr>
          <a:lstStyle/>
          <a:p>
            <a:pPr marL="285750" indent="-285750" algn="r" rtl="1">
              <a:lnSpc>
                <a:spcPct val="150000"/>
              </a:lnSpc>
              <a:buFont typeface="Wingdings" pitchFamily="2" charset="2"/>
              <a:buChar char="v"/>
            </a:pPr>
            <a:r>
              <a:rPr lang="fa-IR" dirty="0">
                <a:cs typeface="B Zar" pitchFamily="2" charset="-78"/>
              </a:rPr>
              <a:t>هرطرح نمونه گيري سه سطح بازرسي نرمال، بازرسي سخت گیرانه و بازرسي کاهش­یافته در نظر گرفته </a:t>
            </a:r>
            <a:r>
              <a:rPr lang="fa-IR" dirty="0" smtClean="0">
                <a:cs typeface="B Zar" pitchFamily="2" charset="-78"/>
              </a:rPr>
              <a:t>شده است</a:t>
            </a:r>
            <a:endParaRPr lang="fa-IR" dirty="0">
              <a:cs typeface="B Zar" pitchFamily="2" charset="-78"/>
            </a:endParaRPr>
          </a:p>
          <a:p>
            <a:pPr marL="285750" indent="-285750" algn="r" rtl="1">
              <a:lnSpc>
                <a:spcPct val="150000"/>
              </a:lnSpc>
              <a:buFont typeface="Wingdings" pitchFamily="2" charset="2"/>
              <a:buChar char="v"/>
            </a:pPr>
            <a:r>
              <a:rPr lang="fa-IR" dirty="0">
                <a:cs typeface="B Zar" pitchFamily="2" charset="-78"/>
              </a:rPr>
              <a:t>سطح كيفيت قابل پذيرش يا </a:t>
            </a:r>
            <a:r>
              <a:rPr lang="en-US" dirty="0">
                <a:cs typeface="B Zar" pitchFamily="2" charset="-78"/>
              </a:rPr>
              <a:t>AQL، </a:t>
            </a:r>
            <a:r>
              <a:rPr lang="fa-IR" dirty="0">
                <a:cs typeface="B Zar" pitchFamily="2" charset="-78"/>
              </a:rPr>
              <a:t>مهمترين بخش اين استاندارد است. زيرا از </a:t>
            </a:r>
            <a:r>
              <a:rPr lang="en-US" dirty="0">
                <a:cs typeface="B Zar" pitchFamily="2" charset="-78"/>
              </a:rPr>
              <a:t>AQL </a:t>
            </a:r>
            <a:r>
              <a:rPr lang="fa-IR" dirty="0">
                <a:cs typeface="B Zar" pitchFamily="2" charset="-78"/>
              </a:rPr>
              <a:t>و حرف كد، حجم نمونه در طرح </a:t>
            </a:r>
            <a:r>
              <a:rPr lang="fa-IR" dirty="0" smtClean="0">
                <a:cs typeface="B Zar" pitchFamily="2" charset="-78"/>
              </a:rPr>
              <a:t>نمونه گيري </a:t>
            </a:r>
            <a:r>
              <a:rPr lang="fa-IR" dirty="0">
                <a:cs typeface="B Zar" pitchFamily="2" charset="-78"/>
              </a:rPr>
              <a:t>بدست </a:t>
            </a:r>
            <a:r>
              <a:rPr lang="fa-IR" dirty="0" smtClean="0">
                <a:cs typeface="B Zar" pitchFamily="2" charset="-78"/>
              </a:rPr>
              <a:t>مي آيد</a:t>
            </a:r>
            <a:r>
              <a:rPr lang="fa-IR" dirty="0">
                <a:cs typeface="B Zar" pitchFamily="2" charset="-78"/>
              </a:rPr>
              <a:t>.  دربازرسي از  </a:t>
            </a:r>
            <a:r>
              <a:rPr lang="en-US" dirty="0">
                <a:cs typeface="B Zar" pitchFamily="2" charset="-78"/>
              </a:rPr>
              <a:t>AQL </a:t>
            </a:r>
            <a:r>
              <a:rPr lang="fa-IR" dirty="0">
                <a:cs typeface="B Zar" pitchFamily="2" charset="-78"/>
              </a:rPr>
              <a:t>بعنوان متوسط كيفيت فرآيند كه مي توان آنرا رضايت </a:t>
            </a:r>
          </a:p>
          <a:p>
            <a:pPr marL="285750" indent="-285750" algn="r" rtl="1">
              <a:lnSpc>
                <a:spcPct val="150000"/>
              </a:lnSpc>
              <a:buFont typeface="Wingdings" pitchFamily="2" charset="2"/>
              <a:buChar char="v"/>
            </a:pPr>
            <a:r>
              <a:rPr lang="fa-IR" dirty="0">
                <a:cs typeface="B Zar" pitchFamily="2" charset="-78"/>
              </a:rPr>
              <a:t>این طرح نمونه­برداری دارای یکسری جدول­ مشخص است که یک جدول مربوط به حرف رمز اندازه نمونه است. سمت چپ آن اندازه بهر و سمت راست آن حرف رمز در سطوح مختلف نمونه­برداری است که در دو گروه مرتب شده است</a:t>
            </a:r>
            <a:r>
              <a:rPr lang="fa-IR" dirty="0" smtClean="0">
                <a:cs typeface="B Zar" pitchFamily="2" charset="-78"/>
              </a:rPr>
              <a:t>بخش </a:t>
            </a:r>
            <a:r>
              <a:rPr lang="fa-IR" dirty="0">
                <a:cs typeface="B Zar" pitchFamily="2" charset="-78"/>
              </a:rPr>
              <a:t>تلقي كرد، نیز یاد </a:t>
            </a:r>
            <a:r>
              <a:rPr lang="fa-IR" dirty="0" smtClean="0">
                <a:cs typeface="B Zar" pitchFamily="2" charset="-78"/>
              </a:rPr>
              <a:t>مي شود</a:t>
            </a:r>
            <a:r>
              <a:rPr lang="fa-IR" dirty="0">
                <a:cs typeface="B Zar" pitchFamily="2" charset="-78"/>
              </a:rPr>
              <a:t>. </a:t>
            </a:r>
            <a:endParaRPr lang="fa-IR" dirty="0" smtClean="0">
              <a:cs typeface="B Zar" pitchFamily="2" charset="-78"/>
            </a:endParaRPr>
          </a:p>
          <a:p>
            <a:pPr algn="r" rtl="1"/>
            <a:endParaRPr lang="fa-IR" dirty="0">
              <a:cs typeface="B Zar" pitchFamily="2" charset="-78"/>
            </a:endParaRPr>
          </a:p>
          <a:p>
            <a:pPr algn="r" rtl="1"/>
            <a:endParaRPr lang="fa-IR" dirty="0" smtClean="0">
              <a:cs typeface="B Zar" pitchFamily="2" charset="-78"/>
            </a:endParaRPr>
          </a:p>
          <a:p>
            <a:pPr algn="r" rtl="1"/>
            <a:endParaRPr lang="en-US" dirty="0">
              <a:cs typeface="B Zar" pitchFamily="2" charset="-78"/>
            </a:endParaRPr>
          </a:p>
        </p:txBody>
      </p:sp>
    </p:spTree>
    <p:extLst>
      <p:ext uri="{BB962C8B-B14F-4D97-AF65-F5344CB8AC3E}">
        <p14:creationId xmlns:p14="http://schemas.microsoft.com/office/powerpoint/2010/main" val="62931435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2">
                                            <p:txEl>
                                              <p:pRg st="2" end="2"/>
                                            </p:txEl>
                                          </p:spTgt>
                                        </p:tgtEl>
                                      </p:cBhvr>
                                    </p:animEffect>
                                    <p:set>
                                      <p:cBhvr>
                                        <p:cTn id="11" dur="1" fill="hold">
                                          <p:stCondLst>
                                            <p:cond delay="499"/>
                                          </p:stCondLst>
                                        </p:cTn>
                                        <p:tgtEl>
                                          <p:spTgt spid="2">
                                            <p:txEl>
                                              <p:pRg st="2" end="2"/>
                                            </p:txEl>
                                          </p:spTgt>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2">
                                            <p:txEl>
                                              <p:pRg st="3" end="3"/>
                                            </p:txEl>
                                          </p:spTgt>
                                        </p:tgtEl>
                                      </p:cBhvr>
                                    </p:animEffect>
                                    <p:set>
                                      <p:cBhvr>
                                        <p:cTn id="15" dur="1" fill="hold">
                                          <p:stCondLst>
                                            <p:cond delay="499"/>
                                          </p:stCondLst>
                                        </p:cTn>
                                        <p:tgtEl>
                                          <p:spTgt spid="2">
                                            <p:txEl>
                                              <p:pRg st="3" end="3"/>
                                            </p:txEl>
                                          </p:spTgt>
                                        </p:tgtEl>
                                        <p:attrNameLst>
                                          <p:attrName>style.visibility</p:attrName>
                                        </p:attrNameLst>
                                      </p:cBhvr>
                                      <p:to>
                                        <p:strVal val="hidden"/>
                                      </p:to>
                                    </p:set>
                                  </p:childTnLst>
                                </p:cTn>
                              </p:par>
                            </p:childTnLst>
                          </p:cTn>
                        </p:par>
                        <p:par>
                          <p:cTn id="16" fill="hold">
                            <p:stCondLst>
                              <p:cond delay="1500"/>
                            </p:stCondLst>
                            <p:childTnLst>
                              <p:par>
                                <p:cTn id="17" presetID="10" presetClass="exit" presetSubtype="0" fill="hold" grpId="0" nodeType="afterEffect">
                                  <p:stCondLst>
                                    <p:cond delay="0"/>
                                  </p:stCondLst>
                                  <p:childTnLst>
                                    <p:animEffect transition="out" filter="fade">
                                      <p:cBhvr>
                                        <p:cTn id="18" dur="500"/>
                                        <p:tgtEl>
                                          <p:spTgt spid="2">
                                            <p:txEl>
                                              <p:pRg st="4" end="4"/>
                                            </p:txEl>
                                          </p:spTgt>
                                        </p:tgtEl>
                                      </p:cBhvr>
                                    </p:animEffect>
                                    <p:set>
                                      <p:cBhvr>
                                        <p:cTn id="19" dur="1" fill="hold">
                                          <p:stCondLst>
                                            <p:cond delay="499"/>
                                          </p:stCondLst>
                                        </p:cTn>
                                        <p:tgtEl>
                                          <p:spTgt spid="2">
                                            <p:txEl>
                                              <p:pRg st="4" end="4"/>
                                            </p:txEl>
                                          </p:spTgt>
                                        </p:tgtEl>
                                        <p:attrNameLst>
                                          <p:attrName>style.visibility</p:attrName>
                                        </p:attrNameLst>
                                      </p:cBhvr>
                                      <p:to>
                                        <p:strVal val="hidden"/>
                                      </p:to>
                                    </p:set>
                                  </p:childTnLst>
                                </p:cTn>
                              </p:par>
                            </p:childTnLst>
                          </p:cTn>
                        </p:par>
                        <p:par>
                          <p:cTn id="20" fill="hold">
                            <p:stCondLst>
                              <p:cond delay="2000"/>
                            </p:stCondLst>
                            <p:childTnLst>
                              <p:par>
                                <p:cTn id="21" presetID="10" presetClass="exit" presetSubtype="0" fill="hold" grpId="0" nodeType="afterEffect">
                                  <p:stCondLst>
                                    <p:cond delay="0"/>
                                  </p:stCondLst>
                                  <p:childTnLst>
                                    <p:animEffect transition="out" filter="fade">
                                      <p:cBhvr>
                                        <p:cTn id="22" dur="500"/>
                                        <p:tgtEl>
                                          <p:spTgt spid="2">
                                            <p:txEl>
                                              <p:pRg st="5" end="5"/>
                                            </p:txEl>
                                          </p:spTgt>
                                        </p:tgtEl>
                                      </p:cBhvr>
                                    </p:animEffect>
                                    <p:set>
                                      <p:cBhvr>
                                        <p:cTn id="23" dur="1" fill="hold">
                                          <p:stCondLst>
                                            <p:cond delay="499"/>
                                          </p:stCondLst>
                                        </p:cTn>
                                        <p:tgtEl>
                                          <p:spTgt spid="2">
                                            <p:txEl>
                                              <p:pRg st="5" end="5"/>
                                            </p:txEl>
                                          </p:spTgt>
                                        </p:tgtEl>
                                        <p:attrNameLst>
                                          <p:attrName>style.visibility</p:attrName>
                                        </p:attrNameLst>
                                      </p:cBhvr>
                                      <p:to>
                                        <p:strVal val="hidden"/>
                                      </p:to>
                                    </p:set>
                                  </p:childTnLst>
                                </p:cTn>
                              </p:par>
                            </p:childTnLst>
                          </p:cTn>
                        </p:par>
                        <p:par>
                          <p:cTn id="24" fill="hold">
                            <p:stCondLst>
                              <p:cond delay="2500"/>
                            </p:stCondLst>
                            <p:childTnLst>
                              <p:par>
                                <p:cTn id="25" presetID="10" presetClass="exit" presetSubtype="0" fill="hold" grpId="0" nodeType="afterEffect">
                                  <p:stCondLst>
                                    <p:cond delay="0"/>
                                  </p:stCondLst>
                                  <p:childTnLst>
                                    <p:animEffect transition="out" filter="fade">
                                      <p:cBhvr>
                                        <p:cTn id="26" dur="500"/>
                                        <p:tgtEl>
                                          <p:spTgt spid="2">
                                            <p:txEl>
                                              <p:pRg st="6" end="6"/>
                                            </p:txEl>
                                          </p:spTgt>
                                        </p:tgtEl>
                                      </p:cBhvr>
                                    </p:animEffect>
                                    <p:set>
                                      <p:cBhvr>
                                        <p:cTn id="27" dur="1" fill="hold">
                                          <p:stCondLst>
                                            <p:cond delay="499"/>
                                          </p:stCondLst>
                                        </p:cTn>
                                        <p:tgtEl>
                                          <p:spTgt spid="2">
                                            <p:txEl>
                                              <p:pRg st="6" end="6"/>
                                            </p:txEl>
                                          </p:spTgt>
                                        </p:tgtEl>
                                        <p:attrNameLst>
                                          <p:attrName>style.visibility</p:attrName>
                                        </p:attrNameLst>
                                      </p:cBhvr>
                                      <p:to>
                                        <p:strVal val="hidden"/>
                                      </p:to>
                                    </p:set>
                                  </p:childTnLst>
                                </p:cTn>
                              </p:par>
                            </p:childTnLst>
                          </p:cTn>
                        </p:par>
                        <p:par>
                          <p:cTn id="28" fill="hold">
                            <p:stCondLst>
                              <p:cond delay="3000"/>
                            </p:stCondLst>
                            <p:childTnLst>
                              <p:par>
                                <p:cTn id="29" presetID="10" presetClass="exit" presetSubtype="0" fill="hold" grpId="0" nodeType="afterEffect">
                                  <p:stCondLst>
                                    <p:cond delay="0"/>
                                  </p:stCondLst>
                                  <p:childTnLst>
                                    <p:animEffect transition="out" filter="fade">
                                      <p:cBhvr>
                                        <p:cTn id="30" dur="500"/>
                                        <p:tgtEl>
                                          <p:spTgt spid="2">
                                            <p:txEl>
                                              <p:pRg st="7" end="7"/>
                                            </p:txEl>
                                          </p:spTgt>
                                        </p:tgtEl>
                                      </p:cBhvr>
                                    </p:animEffect>
                                    <p:set>
                                      <p:cBhvr>
                                        <p:cTn id="31" dur="1" fill="hold">
                                          <p:stCondLst>
                                            <p:cond delay="499"/>
                                          </p:stCondLst>
                                        </p:cTn>
                                        <p:tgtEl>
                                          <p:spTgt spid="2">
                                            <p:txEl>
                                              <p:pRg st="7" end="7"/>
                                            </p:txEl>
                                          </p:spTgt>
                                        </p:tgtEl>
                                        <p:attrNameLst>
                                          <p:attrName>style.visibility</p:attrName>
                                        </p:attrNameLst>
                                      </p:cBhvr>
                                      <p:to>
                                        <p:strVal val="hidden"/>
                                      </p:to>
                                    </p:set>
                                  </p:childTnLst>
                                </p:cTn>
                              </p:par>
                            </p:childTnLst>
                          </p:cTn>
                        </p:par>
                        <p:par>
                          <p:cTn id="32" fill="hold">
                            <p:stCondLst>
                              <p:cond delay="3500"/>
                            </p:stCondLst>
                            <p:childTnLst>
                              <p:par>
                                <p:cTn id="33" presetID="10" presetClass="exit" presetSubtype="0" fill="hold" grpId="0" nodeType="afterEffect">
                                  <p:stCondLst>
                                    <p:cond delay="0"/>
                                  </p:stCondLst>
                                  <p:childTnLst>
                                    <p:animEffect transition="out" filter="fade">
                                      <p:cBhvr>
                                        <p:cTn id="34" dur="500"/>
                                        <p:tgtEl>
                                          <p:spTgt spid="2">
                                            <p:txEl>
                                              <p:pRg st="8" end="8"/>
                                            </p:txEl>
                                          </p:spTgt>
                                        </p:tgtEl>
                                      </p:cBhvr>
                                    </p:animEffect>
                                    <p:set>
                                      <p:cBhvr>
                                        <p:cTn id="35" dur="1" fill="hold">
                                          <p:stCondLst>
                                            <p:cond delay="499"/>
                                          </p:stCondLst>
                                        </p:cTn>
                                        <p:tgtEl>
                                          <p:spTgt spid="2">
                                            <p:txEl>
                                              <p:pRg st="8" end="8"/>
                                            </p:txEl>
                                          </p:spTgt>
                                        </p:tgtEl>
                                        <p:attrNameLst>
                                          <p:attrName>style.visibility</p:attrName>
                                        </p:attrNameLst>
                                      </p:cBhvr>
                                      <p:to>
                                        <p:strVal val="hidden"/>
                                      </p:to>
                                    </p:se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1000" fill="hold"/>
                                        <p:tgtEl>
                                          <p:spTgt spid="4"/>
                                        </p:tgtEl>
                                        <p:attrNameLst>
                                          <p:attrName>ppt_x</p:attrName>
                                        </p:attrNameLst>
                                      </p:cBhvr>
                                      <p:tavLst>
                                        <p:tav tm="0">
                                          <p:val>
                                            <p:strVal val="#ppt_x"/>
                                          </p:val>
                                        </p:tav>
                                        <p:tav tm="100000">
                                          <p:val>
                                            <p:strVal val="#ppt_x"/>
                                          </p:val>
                                        </p:tav>
                                      </p:tavLst>
                                    </p:anim>
                                    <p:anim calcmode="lin" valueType="num">
                                      <p:cBhvr additive="base">
                                        <p:cTn id="40" dur="1000" fill="hold"/>
                                        <p:tgtEl>
                                          <p:spTgt spid="4"/>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2" presetClass="exit" presetSubtype="4" fill="hold" nodeType="afterEffect">
                                  <p:stCondLst>
                                    <p:cond delay="0"/>
                                  </p:stCondLst>
                                  <p:childTnLst>
                                    <p:anim calcmode="lin" valueType="num">
                                      <p:cBhvr additive="base">
                                        <p:cTn id="43" dur="500"/>
                                        <p:tgtEl>
                                          <p:spTgt spid="1026"/>
                                        </p:tgtEl>
                                        <p:attrNameLst>
                                          <p:attrName>ppt_x</p:attrName>
                                        </p:attrNameLst>
                                      </p:cBhvr>
                                      <p:tavLst>
                                        <p:tav tm="0">
                                          <p:val>
                                            <p:strVal val="ppt_x"/>
                                          </p:val>
                                        </p:tav>
                                        <p:tav tm="100000">
                                          <p:val>
                                            <p:strVal val="ppt_x"/>
                                          </p:val>
                                        </p:tav>
                                      </p:tavLst>
                                    </p:anim>
                                    <p:anim calcmode="lin" valueType="num">
                                      <p:cBhvr additive="base">
                                        <p:cTn id="44" dur="500"/>
                                        <p:tgtEl>
                                          <p:spTgt spid="1026"/>
                                        </p:tgtEl>
                                        <p:attrNameLst>
                                          <p:attrName>ppt_y</p:attrName>
                                        </p:attrNameLst>
                                      </p:cBhvr>
                                      <p:tavLst>
                                        <p:tav tm="0">
                                          <p:val>
                                            <p:strVal val="ppt_y"/>
                                          </p:val>
                                        </p:tav>
                                        <p:tav tm="100000">
                                          <p:val>
                                            <p:strVal val="1+ppt_h/2"/>
                                          </p:val>
                                        </p:tav>
                                      </p:tavLst>
                                    </p:anim>
                                    <p:set>
                                      <p:cBhvr>
                                        <p:cTn id="45" dur="1" fill="hold">
                                          <p:stCondLst>
                                            <p:cond delay="499"/>
                                          </p:stCondLst>
                                        </p:cTn>
                                        <p:tgtEl>
                                          <p:spTgt spid="1026"/>
                                        </p:tgtEl>
                                        <p:attrNameLst>
                                          <p:attrName>style.visibility</p:attrName>
                                        </p:attrNameLst>
                                      </p:cBhvr>
                                      <p:to>
                                        <p:strVal val="hidden"/>
                                      </p:to>
                                    </p:set>
                                  </p:childTnLst>
                                </p:cTn>
                              </p:par>
                            </p:childTnLst>
                          </p:cTn>
                        </p:par>
                        <p:par>
                          <p:cTn id="46" fill="hold">
                            <p:stCondLst>
                              <p:cond delay="5500"/>
                            </p:stCondLst>
                            <p:childTnLst>
                              <p:par>
                                <p:cTn id="47" presetID="31" presetClass="entr" presetSubtype="0" fill="hold" nodeType="after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p:cTn id="49" dur="1000" fill="hold"/>
                                        <p:tgtEl>
                                          <p:spTgt spid="1027"/>
                                        </p:tgtEl>
                                        <p:attrNameLst>
                                          <p:attrName>ppt_w</p:attrName>
                                        </p:attrNameLst>
                                      </p:cBhvr>
                                      <p:tavLst>
                                        <p:tav tm="0">
                                          <p:val>
                                            <p:fltVal val="0"/>
                                          </p:val>
                                        </p:tav>
                                        <p:tav tm="100000">
                                          <p:val>
                                            <p:strVal val="#ppt_w"/>
                                          </p:val>
                                        </p:tav>
                                      </p:tavLst>
                                    </p:anim>
                                    <p:anim calcmode="lin" valueType="num">
                                      <p:cBhvr>
                                        <p:cTn id="50" dur="1000" fill="hold"/>
                                        <p:tgtEl>
                                          <p:spTgt spid="1027"/>
                                        </p:tgtEl>
                                        <p:attrNameLst>
                                          <p:attrName>ppt_h</p:attrName>
                                        </p:attrNameLst>
                                      </p:cBhvr>
                                      <p:tavLst>
                                        <p:tav tm="0">
                                          <p:val>
                                            <p:fltVal val="0"/>
                                          </p:val>
                                        </p:tav>
                                        <p:tav tm="100000">
                                          <p:val>
                                            <p:strVal val="#ppt_h"/>
                                          </p:val>
                                        </p:tav>
                                      </p:tavLst>
                                    </p:anim>
                                    <p:anim calcmode="lin" valueType="num">
                                      <p:cBhvr>
                                        <p:cTn id="51" dur="1000" fill="hold"/>
                                        <p:tgtEl>
                                          <p:spTgt spid="1027"/>
                                        </p:tgtEl>
                                        <p:attrNameLst>
                                          <p:attrName>style.rotation</p:attrName>
                                        </p:attrNameLst>
                                      </p:cBhvr>
                                      <p:tavLst>
                                        <p:tav tm="0">
                                          <p:val>
                                            <p:fltVal val="90"/>
                                          </p:val>
                                        </p:tav>
                                        <p:tav tm="100000">
                                          <p:val>
                                            <p:fltVal val="0"/>
                                          </p:val>
                                        </p:tav>
                                      </p:tavLst>
                                    </p:anim>
                                    <p:animEffect transition="in" filter="fade">
                                      <p:cBhvr>
                                        <p:cTn id="52" dur="1000"/>
                                        <p:tgtEl>
                                          <p:spTgt spid="1027"/>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xit" presetSubtype="32" fill="hold" nodeType="clickEffect">
                                  <p:stCondLst>
                                    <p:cond delay="0"/>
                                  </p:stCondLst>
                                  <p:childTnLst>
                                    <p:animEffect transition="out" filter="circle(out)">
                                      <p:cBhvr>
                                        <p:cTn id="56" dur="2000"/>
                                        <p:tgtEl>
                                          <p:spTgt spid="1027"/>
                                        </p:tgtEl>
                                      </p:cBhvr>
                                    </p:animEffect>
                                    <p:set>
                                      <p:cBhvr>
                                        <p:cTn id="57" dur="1" fill="hold">
                                          <p:stCondLst>
                                            <p:cond delay="1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unched Tape 3"/>
          <p:cNvSpPr/>
          <p:nvPr/>
        </p:nvSpPr>
        <p:spPr>
          <a:xfrm>
            <a:off x="0" y="5348105"/>
            <a:ext cx="8229600" cy="167806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59 h 10159"/>
              <a:gd name="connsiteX1" fmla="*/ 2500 w 10000"/>
              <a:gd name="connsiteY1" fmla="*/ 2159 h 10159"/>
              <a:gd name="connsiteX2" fmla="*/ 5287 w 10000"/>
              <a:gd name="connsiteY2" fmla="*/ 4451 h 10159"/>
              <a:gd name="connsiteX3" fmla="*/ 7500 w 10000"/>
              <a:gd name="connsiteY3" fmla="*/ 159 h 10159"/>
              <a:gd name="connsiteX4" fmla="*/ 10000 w 10000"/>
              <a:gd name="connsiteY4" fmla="*/ 1159 h 10159"/>
              <a:gd name="connsiteX5" fmla="*/ 10000 w 10000"/>
              <a:gd name="connsiteY5" fmla="*/ 9159 h 10159"/>
              <a:gd name="connsiteX6" fmla="*/ 7500 w 10000"/>
              <a:gd name="connsiteY6" fmla="*/ 8159 h 10159"/>
              <a:gd name="connsiteX7" fmla="*/ 5000 w 10000"/>
              <a:gd name="connsiteY7" fmla="*/ 9159 h 10159"/>
              <a:gd name="connsiteX8" fmla="*/ 2500 w 10000"/>
              <a:gd name="connsiteY8" fmla="*/ 10159 h 10159"/>
              <a:gd name="connsiteX9" fmla="*/ 0 w 10000"/>
              <a:gd name="connsiteY9" fmla="*/ 9159 h 10159"/>
              <a:gd name="connsiteX10" fmla="*/ 0 w 10000"/>
              <a:gd name="connsiteY10" fmla="*/ 1159 h 10159"/>
              <a:gd name="connsiteX0" fmla="*/ 0 w 10000"/>
              <a:gd name="connsiteY0" fmla="*/ 1005 h 10005"/>
              <a:gd name="connsiteX1" fmla="*/ 2500 w 10000"/>
              <a:gd name="connsiteY1" fmla="*/ 2005 h 10005"/>
              <a:gd name="connsiteX2" fmla="*/ 5287 w 10000"/>
              <a:gd name="connsiteY2" fmla="*/ 4297 h 10005"/>
              <a:gd name="connsiteX3" fmla="*/ 7500 w 10000"/>
              <a:gd name="connsiteY3" fmla="*/ 5 h 10005"/>
              <a:gd name="connsiteX4" fmla="*/ 7720 w 10000"/>
              <a:gd name="connsiteY4" fmla="*/ 3422 h 10005"/>
              <a:gd name="connsiteX5" fmla="*/ 10000 w 10000"/>
              <a:gd name="connsiteY5" fmla="*/ 1005 h 10005"/>
              <a:gd name="connsiteX6" fmla="*/ 10000 w 10000"/>
              <a:gd name="connsiteY6" fmla="*/ 9005 h 10005"/>
              <a:gd name="connsiteX7" fmla="*/ 7500 w 10000"/>
              <a:gd name="connsiteY7" fmla="*/ 8005 h 10005"/>
              <a:gd name="connsiteX8" fmla="*/ 5000 w 10000"/>
              <a:gd name="connsiteY8" fmla="*/ 9005 h 10005"/>
              <a:gd name="connsiteX9" fmla="*/ 2500 w 10000"/>
              <a:gd name="connsiteY9" fmla="*/ 10005 h 10005"/>
              <a:gd name="connsiteX10" fmla="*/ 0 w 10000"/>
              <a:gd name="connsiteY10" fmla="*/ 9005 h 10005"/>
              <a:gd name="connsiteX11" fmla="*/ 0 w 10000"/>
              <a:gd name="connsiteY11" fmla="*/ 1005 h 10005"/>
              <a:gd name="connsiteX0" fmla="*/ 0 w 10000"/>
              <a:gd name="connsiteY0" fmla="*/ 330 h 9330"/>
              <a:gd name="connsiteX1" fmla="*/ 2500 w 10000"/>
              <a:gd name="connsiteY1" fmla="*/ 1330 h 9330"/>
              <a:gd name="connsiteX2" fmla="*/ 5287 w 10000"/>
              <a:gd name="connsiteY2" fmla="*/ 3622 h 9330"/>
              <a:gd name="connsiteX3" fmla="*/ 6925 w 10000"/>
              <a:gd name="connsiteY3" fmla="*/ 3186 h 9330"/>
              <a:gd name="connsiteX4" fmla="*/ 7720 w 10000"/>
              <a:gd name="connsiteY4" fmla="*/ 2747 h 9330"/>
              <a:gd name="connsiteX5" fmla="*/ 10000 w 10000"/>
              <a:gd name="connsiteY5" fmla="*/ 330 h 9330"/>
              <a:gd name="connsiteX6" fmla="*/ 10000 w 10000"/>
              <a:gd name="connsiteY6" fmla="*/ 8330 h 9330"/>
              <a:gd name="connsiteX7" fmla="*/ 7500 w 10000"/>
              <a:gd name="connsiteY7" fmla="*/ 7330 h 9330"/>
              <a:gd name="connsiteX8" fmla="*/ 5000 w 10000"/>
              <a:gd name="connsiteY8" fmla="*/ 8330 h 9330"/>
              <a:gd name="connsiteX9" fmla="*/ 2500 w 10000"/>
              <a:gd name="connsiteY9" fmla="*/ 9330 h 9330"/>
              <a:gd name="connsiteX10" fmla="*/ 0 w 10000"/>
              <a:gd name="connsiteY10" fmla="*/ 8330 h 9330"/>
              <a:gd name="connsiteX11" fmla="*/ 0 w 10000"/>
              <a:gd name="connsiteY11" fmla="*/ 330 h 9330"/>
              <a:gd name="connsiteX0" fmla="*/ 0 w 10000"/>
              <a:gd name="connsiteY0" fmla="*/ 354 h 10000"/>
              <a:gd name="connsiteX1" fmla="*/ 2500 w 10000"/>
              <a:gd name="connsiteY1" fmla="*/ 1426 h 10000"/>
              <a:gd name="connsiteX2" fmla="*/ 5287 w 10000"/>
              <a:gd name="connsiteY2" fmla="*/ 3882 h 10000"/>
              <a:gd name="connsiteX3" fmla="*/ 6925 w 10000"/>
              <a:gd name="connsiteY3" fmla="*/ 3415 h 10000"/>
              <a:gd name="connsiteX4" fmla="*/ 7720 w 10000"/>
              <a:gd name="connsiteY4" fmla="*/ 2944 h 10000"/>
              <a:gd name="connsiteX5" fmla="*/ 10000 w 10000"/>
              <a:gd name="connsiteY5" fmla="*/ 354 h 10000"/>
              <a:gd name="connsiteX6" fmla="*/ 10000 w 10000"/>
              <a:gd name="connsiteY6" fmla="*/ 8928 h 10000"/>
              <a:gd name="connsiteX7" fmla="*/ 7500 w 10000"/>
              <a:gd name="connsiteY7" fmla="*/ 7856 h 10000"/>
              <a:gd name="connsiteX8" fmla="*/ 4943 w 10000"/>
              <a:gd name="connsiteY8" fmla="*/ 7920 h 10000"/>
              <a:gd name="connsiteX9" fmla="*/ 2500 w 10000"/>
              <a:gd name="connsiteY9" fmla="*/ 10000 h 10000"/>
              <a:gd name="connsiteX10" fmla="*/ 0 w 10000"/>
              <a:gd name="connsiteY10" fmla="*/ 8928 h 10000"/>
              <a:gd name="connsiteX11" fmla="*/ 0 w 10000"/>
              <a:gd name="connsiteY11" fmla="*/ 354 h 10000"/>
              <a:gd name="connsiteX0" fmla="*/ 0 w 10000"/>
              <a:gd name="connsiteY0" fmla="*/ 354 h 9063"/>
              <a:gd name="connsiteX1" fmla="*/ 2500 w 10000"/>
              <a:gd name="connsiteY1" fmla="*/ 1426 h 9063"/>
              <a:gd name="connsiteX2" fmla="*/ 5287 w 10000"/>
              <a:gd name="connsiteY2" fmla="*/ 3882 h 9063"/>
              <a:gd name="connsiteX3" fmla="*/ 6925 w 10000"/>
              <a:gd name="connsiteY3" fmla="*/ 3415 h 9063"/>
              <a:gd name="connsiteX4" fmla="*/ 7720 w 10000"/>
              <a:gd name="connsiteY4" fmla="*/ 2944 h 9063"/>
              <a:gd name="connsiteX5" fmla="*/ 10000 w 10000"/>
              <a:gd name="connsiteY5" fmla="*/ 354 h 9063"/>
              <a:gd name="connsiteX6" fmla="*/ 10000 w 10000"/>
              <a:gd name="connsiteY6" fmla="*/ 8928 h 9063"/>
              <a:gd name="connsiteX7" fmla="*/ 7500 w 10000"/>
              <a:gd name="connsiteY7" fmla="*/ 7856 h 9063"/>
              <a:gd name="connsiteX8" fmla="*/ 4943 w 10000"/>
              <a:gd name="connsiteY8" fmla="*/ 7920 h 9063"/>
              <a:gd name="connsiteX9" fmla="*/ 2481 w 10000"/>
              <a:gd name="connsiteY9" fmla="*/ 7984 h 9063"/>
              <a:gd name="connsiteX10" fmla="*/ 0 w 10000"/>
              <a:gd name="connsiteY10" fmla="*/ 8928 h 9063"/>
              <a:gd name="connsiteX11" fmla="*/ 0 w 10000"/>
              <a:gd name="connsiteY11" fmla="*/ 354 h 9063"/>
              <a:gd name="connsiteX0" fmla="*/ 0 w 10000"/>
              <a:gd name="connsiteY0" fmla="*/ 391 h 9851"/>
              <a:gd name="connsiteX1" fmla="*/ 2500 w 10000"/>
              <a:gd name="connsiteY1" fmla="*/ 1573 h 9851"/>
              <a:gd name="connsiteX2" fmla="*/ 5287 w 10000"/>
              <a:gd name="connsiteY2" fmla="*/ 4283 h 9851"/>
              <a:gd name="connsiteX3" fmla="*/ 6925 w 10000"/>
              <a:gd name="connsiteY3" fmla="*/ 3768 h 9851"/>
              <a:gd name="connsiteX4" fmla="*/ 7720 w 10000"/>
              <a:gd name="connsiteY4" fmla="*/ 3248 h 9851"/>
              <a:gd name="connsiteX5" fmla="*/ 10000 w 10000"/>
              <a:gd name="connsiteY5" fmla="*/ 391 h 9851"/>
              <a:gd name="connsiteX6" fmla="*/ 10000 w 10000"/>
              <a:gd name="connsiteY6" fmla="*/ 9851 h 9851"/>
              <a:gd name="connsiteX7" fmla="*/ 7500 w 10000"/>
              <a:gd name="connsiteY7" fmla="*/ 8668 h 9851"/>
              <a:gd name="connsiteX8" fmla="*/ 4943 w 10000"/>
              <a:gd name="connsiteY8" fmla="*/ 8739 h 9851"/>
              <a:gd name="connsiteX9" fmla="*/ 2481 w 10000"/>
              <a:gd name="connsiteY9" fmla="*/ 8809 h 9851"/>
              <a:gd name="connsiteX10" fmla="*/ 0 w 10000"/>
              <a:gd name="connsiteY10" fmla="*/ 8628 h 9851"/>
              <a:gd name="connsiteX11" fmla="*/ 0 w 10000"/>
              <a:gd name="connsiteY11" fmla="*/ 391 h 9851"/>
              <a:gd name="connsiteX0" fmla="*/ 0 w 10000"/>
              <a:gd name="connsiteY0" fmla="*/ 397 h 10000"/>
              <a:gd name="connsiteX1" fmla="*/ 2500 w 10000"/>
              <a:gd name="connsiteY1" fmla="*/ 1597 h 10000"/>
              <a:gd name="connsiteX2" fmla="*/ 5325 w 10000"/>
              <a:gd name="connsiteY2" fmla="*/ 58 h 10000"/>
              <a:gd name="connsiteX3" fmla="*/ 6925 w 10000"/>
              <a:gd name="connsiteY3" fmla="*/ 3825 h 10000"/>
              <a:gd name="connsiteX4" fmla="*/ 7720 w 10000"/>
              <a:gd name="connsiteY4" fmla="*/ 3297 h 10000"/>
              <a:gd name="connsiteX5" fmla="*/ 10000 w 10000"/>
              <a:gd name="connsiteY5" fmla="*/ 397 h 10000"/>
              <a:gd name="connsiteX6" fmla="*/ 10000 w 10000"/>
              <a:gd name="connsiteY6" fmla="*/ 10000 h 10000"/>
              <a:gd name="connsiteX7" fmla="*/ 7500 w 10000"/>
              <a:gd name="connsiteY7" fmla="*/ 8799 h 10000"/>
              <a:gd name="connsiteX8" fmla="*/ 4943 w 10000"/>
              <a:gd name="connsiteY8" fmla="*/ 8871 h 10000"/>
              <a:gd name="connsiteX9" fmla="*/ 2481 w 10000"/>
              <a:gd name="connsiteY9" fmla="*/ 8942 h 10000"/>
              <a:gd name="connsiteX10" fmla="*/ 0 w 10000"/>
              <a:gd name="connsiteY10" fmla="*/ 8759 h 10000"/>
              <a:gd name="connsiteX11" fmla="*/ 0 w 10000"/>
              <a:gd name="connsiteY11" fmla="*/ 397 h 10000"/>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20 w 10000"/>
              <a:gd name="connsiteY4" fmla="*/ 5314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77 w 10000"/>
              <a:gd name="connsiteY4" fmla="*/ 5879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5237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2017">
                <a:moveTo>
                  <a:pt x="0" y="2414"/>
                </a:moveTo>
                <a:cubicBezTo>
                  <a:pt x="0" y="3076"/>
                  <a:pt x="1728" y="58"/>
                  <a:pt x="2615" y="1"/>
                </a:cubicBezTo>
                <a:cubicBezTo>
                  <a:pt x="3503" y="-55"/>
                  <a:pt x="4607" y="1101"/>
                  <a:pt x="5325" y="2075"/>
                </a:cubicBezTo>
                <a:cubicBezTo>
                  <a:pt x="6043" y="3049"/>
                  <a:pt x="6507" y="5133"/>
                  <a:pt x="6925" y="5842"/>
                </a:cubicBezTo>
                <a:cubicBezTo>
                  <a:pt x="7343" y="6551"/>
                  <a:pt x="7417" y="6131"/>
                  <a:pt x="7834" y="6331"/>
                </a:cubicBezTo>
                <a:cubicBezTo>
                  <a:pt x="8251" y="6532"/>
                  <a:pt x="9598" y="3441"/>
                  <a:pt x="10000" y="5237"/>
                </a:cubicBezTo>
                <a:lnTo>
                  <a:pt x="10000" y="12017"/>
                </a:lnTo>
                <a:cubicBezTo>
                  <a:pt x="10000" y="11355"/>
                  <a:pt x="8343" y="11005"/>
                  <a:pt x="7500" y="10816"/>
                </a:cubicBezTo>
                <a:cubicBezTo>
                  <a:pt x="6657" y="10628"/>
                  <a:pt x="5779" y="10865"/>
                  <a:pt x="4943" y="10888"/>
                </a:cubicBezTo>
                <a:cubicBezTo>
                  <a:pt x="4107" y="10912"/>
                  <a:pt x="3862" y="10959"/>
                  <a:pt x="2481" y="10959"/>
                </a:cubicBezTo>
                <a:cubicBezTo>
                  <a:pt x="1100" y="10959"/>
                  <a:pt x="0" y="11438"/>
                  <a:pt x="0" y="10776"/>
                </a:cubicBezTo>
                <a:lnTo>
                  <a:pt x="0" y="24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idx="4294967295"/>
          </p:nvPr>
        </p:nvSpPr>
        <p:spPr>
          <a:xfrm>
            <a:off x="0" y="338138"/>
            <a:ext cx="8229600" cy="1252537"/>
          </a:xfrm>
        </p:spPr>
        <p:txBody>
          <a:bodyPr>
            <a:normAutofit/>
          </a:bodyPr>
          <a:lstStyle/>
          <a:p>
            <a:pPr algn="r"/>
            <a:r>
              <a:rPr lang="fa-IR" sz="2800" dirty="0">
                <a:cs typeface="B Titr" pitchFamily="2" charset="-78"/>
              </a:rPr>
              <a:t>طرح نمونه برداری استاندار نظامی</a:t>
            </a:r>
            <a:br>
              <a:rPr lang="fa-IR" sz="2800" dirty="0">
                <a:cs typeface="B Titr" pitchFamily="2" charset="-78"/>
              </a:rPr>
            </a:br>
            <a:endParaRPr lang="en-US" sz="2800" dirty="0">
              <a:cs typeface="B Titr" pitchFamily="2" charset="-78"/>
            </a:endParaRPr>
          </a:p>
        </p:txBody>
      </p:sp>
      <p:pic>
        <p:nvPicPr>
          <p:cNvPr id="2050"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1747838" y="2286000"/>
            <a:ext cx="7396162" cy="353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83351"/>
            <a:ext cx="8153400" cy="50746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762000" y="2057399"/>
            <a:ext cx="7261574" cy="429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41216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circle(in)">
                                      <p:cBhvr>
                                        <p:cTn id="11" dur="200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051"/>
                                        </p:tgtEl>
                                        <p:attrNameLst>
                                          <p:attrName>style.visibility</p:attrName>
                                        </p:attrNameLst>
                                      </p:cBhvr>
                                      <p:to>
                                        <p:strVal val="hidden"/>
                                      </p:to>
                                    </p:set>
                                  </p:childTnLst>
                                </p:cTn>
                              </p:par>
                            </p:childTnLst>
                          </p:cTn>
                        </p:par>
                        <p:par>
                          <p:cTn id="16" fill="hold">
                            <p:stCondLst>
                              <p:cond delay="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Punched Tape 3"/>
          <p:cNvSpPr/>
          <p:nvPr/>
        </p:nvSpPr>
        <p:spPr>
          <a:xfrm>
            <a:off x="0" y="5348105"/>
            <a:ext cx="8229600" cy="167806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59 h 10159"/>
              <a:gd name="connsiteX1" fmla="*/ 2500 w 10000"/>
              <a:gd name="connsiteY1" fmla="*/ 2159 h 10159"/>
              <a:gd name="connsiteX2" fmla="*/ 5287 w 10000"/>
              <a:gd name="connsiteY2" fmla="*/ 4451 h 10159"/>
              <a:gd name="connsiteX3" fmla="*/ 7500 w 10000"/>
              <a:gd name="connsiteY3" fmla="*/ 159 h 10159"/>
              <a:gd name="connsiteX4" fmla="*/ 10000 w 10000"/>
              <a:gd name="connsiteY4" fmla="*/ 1159 h 10159"/>
              <a:gd name="connsiteX5" fmla="*/ 10000 w 10000"/>
              <a:gd name="connsiteY5" fmla="*/ 9159 h 10159"/>
              <a:gd name="connsiteX6" fmla="*/ 7500 w 10000"/>
              <a:gd name="connsiteY6" fmla="*/ 8159 h 10159"/>
              <a:gd name="connsiteX7" fmla="*/ 5000 w 10000"/>
              <a:gd name="connsiteY7" fmla="*/ 9159 h 10159"/>
              <a:gd name="connsiteX8" fmla="*/ 2500 w 10000"/>
              <a:gd name="connsiteY8" fmla="*/ 10159 h 10159"/>
              <a:gd name="connsiteX9" fmla="*/ 0 w 10000"/>
              <a:gd name="connsiteY9" fmla="*/ 9159 h 10159"/>
              <a:gd name="connsiteX10" fmla="*/ 0 w 10000"/>
              <a:gd name="connsiteY10" fmla="*/ 1159 h 10159"/>
              <a:gd name="connsiteX0" fmla="*/ 0 w 10000"/>
              <a:gd name="connsiteY0" fmla="*/ 1005 h 10005"/>
              <a:gd name="connsiteX1" fmla="*/ 2500 w 10000"/>
              <a:gd name="connsiteY1" fmla="*/ 2005 h 10005"/>
              <a:gd name="connsiteX2" fmla="*/ 5287 w 10000"/>
              <a:gd name="connsiteY2" fmla="*/ 4297 h 10005"/>
              <a:gd name="connsiteX3" fmla="*/ 7500 w 10000"/>
              <a:gd name="connsiteY3" fmla="*/ 5 h 10005"/>
              <a:gd name="connsiteX4" fmla="*/ 7720 w 10000"/>
              <a:gd name="connsiteY4" fmla="*/ 3422 h 10005"/>
              <a:gd name="connsiteX5" fmla="*/ 10000 w 10000"/>
              <a:gd name="connsiteY5" fmla="*/ 1005 h 10005"/>
              <a:gd name="connsiteX6" fmla="*/ 10000 w 10000"/>
              <a:gd name="connsiteY6" fmla="*/ 9005 h 10005"/>
              <a:gd name="connsiteX7" fmla="*/ 7500 w 10000"/>
              <a:gd name="connsiteY7" fmla="*/ 8005 h 10005"/>
              <a:gd name="connsiteX8" fmla="*/ 5000 w 10000"/>
              <a:gd name="connsiteY8" fmla="*/ 9005 h 10005"/>
              <a:gd name="connsiteX9" fmla="*/ 2500 w 10000"/>
              <a:gd name="connsiteY9" fmla="*/ 10005 h 10005"/>
              <a:gd name="connsiteX10" fmla="*/ 0 w 10000"/>
              <a:gd name="connsiteY10" fmla="*/ 9005 h 10005"/>
              <a:gd name="connsiteX11" fmla="*/ 0 w 10000"/>
              <a:gd name="connsiteY11" fmla="*/ 1005 h 10005"/>
              <a:gd name="connsiteX0" fmla="*/ 0 w 10000"/>
              <a:gd name="connsiteY0" fmla="*/ 330 h 9330"/>
              <a:gd name="connsiteX1" fmla="*/ 2500 w 10000"/>
              <a:gd name="connsiteY1" fmla="*/ 1330 h 9330"/>
              <a:gd name="connsiteX2" fmla="*/ 5287 w 10000"/>
              <a:gd name="connsiteY2" fmla="*/ 3622 h 9330"/>
              <a:gd name="connsiteX3" fmla="*/ 6925 w 10000"/>
              <a:gd name="connsiteY3" fmla="*/ 3186 h 9330"/>
              <a:gd name="connsiteX4" fmla="*/ 7720 w 10000"/>
              <a:gd name="connsiteY4" fmla="*/ 2747 h 9330"/>
              <a:gd name="connsiteX5" fmla="*/ 10000 w 10000"/>
              <a:gd name="connsiteY5" fmla="*/ 330 h 9330"/>
              <a:gd name="connsiteX6" fmla="*/ 10000 w 10000"/>
              <a:gd name="connsiteY6" fmla="*/ 8330 h 9330"/>
              <a:gd name="connsiteX7" fmla="*/ 7500 w 10000"/>
              <a:gd name="connsiteY7" fmla="*/ 7330 h 9330"/>
              <a:gd name="connsiteX8" fmla="*/ 5000 w 10000"/>
              <a:gd name="connsiteY8" fmla="*/ 8330 h 9330"/>
              <a:gd name="connsiteX9" fmla="*/ 2500 w 10000"/>
              <a:gd name="connsiteY9" fmla="*/ 9330 h 9330"/>
              <a:gd name="connsiteX10" fmla="*/ 0 w 10000"/>
              <a:gd name="connsiteY10" fmla="*/ 8330 h 9330"/>
              <a:gd name="connsiteX11" fmla="*/ 0 w 10000"/>
              <a:gd name="connsiteY11" fmla="*/ 330 h 9330"/>
              <a:gd name="connsiteX0" fmla="*/ 0 w 10000"/>
              <a:gd name="connsiteY0" fmla="*/ 354 h 10000"/>
              <a:gd name="connsiteX1" fmla="*/ 2500 w 10000"/>
              <a:gd name="connsiteY1" fmla="*/ 1426 h 10000"/>
              <a:gd name="connsiteX2" fmla="*/ 5287 w 10000"/>
              <a:gd name="connsiteY2" fmla="*/ 3882 h 10000"/>
              <a:gd name="connsiteX3" fmla="*/ 6925 w 10000"/>
              <a:gd name="connsiteY3" fmla="*/ 3415 h 10000"/>
              <a:gd name="connsiteX4" fmla="*/ 7720 w 10000"/>
              <a:gd name="connsiteY4" fmla="*/ 2944 h 10000"/>
              <a:gd name="connsiteX5" fmla="*/ 10000 w 10000"/>
              <a:gd name="connsiteY5" fmla="*/ 354 h 10000"/>
              <a:gd name="connsiteX6" fmla="*/ 10000 w 10000"/>
              <a:gd name="connsiteY6" fmla="*/ 8928 h 10000"/>
              <a:gd name="connsiteX7" fmla="*/ 7500 w 10000"/>
              <a:gd name="connsiteY7" fmla="*/ 7856 h 10000"/>
              <a:gd name="connsiteX8" fmla="*/ 4943 w 10000"/>
              <a:gd name="connsiteY8" fmla="*/ 7920 h 10000"/>
              <a:gd name="connsiteX9" fmla="*/ 2500 w 10000"/>
              <a:gd name="connsiteY9" fmla="*/ 10000 h 10000"/>
              <a:gd name="connsiteX10" fmla="*/ 0 w 10000"/>
              <a:gd name="connsiteY10" fmla="*/ 8928 h 10000"/>
              <a:gd name="connsiteX11" fmla="*/ 0 w 10000"/>
              <a:gd name="connsiteY11" fmla="*/ 354 h 10000"/>
              <a:gd name="connsiteX0" fmla="*/ 0 w 10000"/>
              <a:gd name="connsiteY0" fmla="*/ 354 h 9063"/>
              <a:gd name="connsiteX1" fmla="*/ 2500 w 10000"/>
              <a:gd name="connsiteY1" fmla="*/ 1426 h 9063"/>
              <a:gd name="connsiteX2" fmla="*/ 5287 w 10000"/>
              <a:gd name="connsiteY2" fmla="*/ 3882 h 9063"/>
              <a:gd name="connsiteX3" fmla="*/ 6925 w 10000"/>
              <a:gd name="connsiteY3" fmla="*/ 3415 h 9063"/>
              <a:gd name="connsiteX4" fmla="*/ 7720 w 10000"/>
              <a:gd name="connsiteY4" fmla="*/ 2944 h 9063"/>
              <a:gd name="connsiteX5" fmla="*/ 10000 w 10000"/>
              <a:gd name="connsiteY5" fmla="*/ 354 h 9063"/>
              <a:gd name="connsiteX6" fmla="*/ 10000 w 10000"/>
              <a:gd name="connsiteY6" fmla="*/ 8928 h 9063"/>
              <a:gd name="connsiteX7" fmla="*/ 7500 w 10000"/>
              <a:gd name="connsiteY7" fmla="*/ 7856 h 9063"/>
              <a:gd name="connsiteX8" fmla="*/ 4943 w 10000"/>
              <a:gd name="connsiteY8" fmla="*/ 7920 h 9063"/>
              <a:gd name="connsiteX9" fmla="*/ 2481 w 10000"/>
              <a:gd name="connsiteY9" fmla="*/ 7984 h 9063"/>
              <a:gd name="connsiteX10" fmla="*/ 0 w 10000"/>
              <a:gd name="connsiteY10" fmla="*/ 8928 h 9063"/>
              <a:gd name="connsiteX11" fmla="*/ 0 w 10000"/>
              <a:gd name="connsiteY11" fmla="*/ 354 h 9063"/>
              <a:gd name="connsiteX0" fmla="*/ 0 w 10000"/>
              <a:gd name="connsiteY0" fmla="*/ 391 h 9851"/>
              <a:gd name="connsiteX1" fmla="*/ 2500 w 10000"/>
              <a:gd name="connsiteY1" fmla="*/ 1573 h 9851"/>
              <a:gd name="connsiteX2" fmla="*/ 5287 w 10000"/>
              <a:gd name="connsiteY2" fmla="*/ 4283 h 9851"/>
              <a:gd name="connsiteX3" fmla="*/ 6925 w 10000"/>
              <a:gd name="connsiteY3" fmla="*/ 3768 h 9851"/>
              <a:gd name="connsiteX4" fmla="*/ 7720 w 10000"/>
              <a:gd name="connsiteY4" fmla="*/ 3248 h 9851"/>
              <a:gd name="connsiteX5" fmla="*/ 10000 w 10000"/>
              <a:gd name="connsiteY5" fmla="*/ 391 h 9851"/>
              <a:gd name="connsiteX6" fmla="*/ 10000 w 10000"/>
              <a:gd name="connsiteY6" fmla="*/ 9851 h 9851"/>
              <a:gd name="connsiteX7" fmla="*/ 7500 w 10000"/>
              <a:gd name="connsiteY7" fmla="*/ 8668 h 9851"/>
              <a:gd name="connsiteX8" fmla="*/ 4943 w 10000"/>
              <a:gd name="connsiteY8" fmla="*/ 8739 h 9851"/>
              <a:gd name="connsiteX9" fmla="*/ 2481 w 10000"/>
              <a:gd name="connsiteY9" fmla="*/ 8809 h 9851"/>
              <a:gd name="connsiteX10" fmla="*/ 0 w 10000"/>
              <a:gd name="connsiteY10" fmla="*/ 8628 h 9851"/>
              <a:gd name="connsiteX11" fmla="*/ 0 w 10000"/>
              <a:gd name="connsiteY11" fmla="*/ 391 h 9851"/>
              <a:gd name="connsiteX0" fmla="*/ 0 w 10000"/>
              <a:gd name="connsiteY0" fmla="*/ 397 h 10000"/>
              <a:gd name="connsiteX1" fmla="*/ 2500 w 10000"/>
              <a:gd name="connsiteY1" fmla="*/ 1597 h 10000"/>
              <a:gd name="connsiteX2" fmla="*/ 5325 w 10000"/>
              <a:gd name="connsiteY2" fmla="*/ 58 h 10000"/>
              <a:gd name="connsiteX3" fmla="*/ 6925 w 10000"/>
              <a:gd name="connsiteY3" fmla="*/ 3825 h 10000"/>
              <a:gd name="connsiteX4" fmla="*/ 7720 w 10000"/>
              <a:gd name="connsiteY4" fmla="*/ 3297 h 10000"/>
              <a:gd name="connsiteX5" fmla="*/ 10000 w 10000"/>
              <a:gd name="connsiteY5" fmla="*/ 397 h 10000"/>
              <a:gd name="connsiteX6" fmla="*/ 10000 w 10000"/>
              <a:gd name="connsiteY6" fmla="*/ 10000 h 10000"/>
              <a:gd name="connsiteX7" fmla="*/ 7500 w 10000"/>
              <a:gd name="connsiteY7" fmla="*/ 8799 h 10000"/>
              <a:gd name="connsiteX8" fmla="*/ 4943 w 10000"/>
              <a:gd name="connsiteY8" fmla="*/ 8871 h 10000"/>
              <a:gd name="connsiteX9" fmla="*/ 2481 w 10000"/>
              <a:gd name="connsiteY9" fmla="*/ 8942 h 10000"/>
              <a:gd name="connsiteX10" fmla="*/ 0 w 10000"/>
              <a:gd name="connsiteY10" fmla="*/ 8759 h 10000"/>
              <a:gd name="connsiteX11" fmla="*/ 0 w 10000"/>
              <a:gd name="connsiteY11" fmla="*/ 397 h 10000"/>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20 w 10000"/>
              <a:gd name="connsiteY4" fmla="*/ 5314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77 w 10000"/>
              <a:gd name="connsiteY4" fmla="*/ 5879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5237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2017">
                <a:moveTo>
                  <a:pt x="0" y="2414"/>
                </a:moveTo>
                <a:cubicBezTo>
                  <a:pt x="0" y="3076"/>
                  <a:pt x="1728" y="58"/>
                  <a:pt x="2615" y="1"/>
                </a:cubicBezTo>
                <a:cubicBezTo>
                  <a:pt x="3503" y="-55"/>
                  <a:pt x="4607" y="1101"/>
                  <a:pt x="5325" y="2075"/>
                </a:cubicBezTo>
                <a:cubicBezTo>
                  <a:pt x="6043" y="3049"/>
                  <a:pt x="6507" y="5133"/>
                  <a:pt x="6925" y="5842"/>
                </a:cubicBezTo>
                <a:cubicBezTo>
                  <a:pt x="7343" y="6551"/>
                  <a:pt x="7417" y="6131"/>
                  <a:pt x="7834" y="6331"/>
                </a:cubicBezTo>
                <a:cubicBezTo>
                  <a:pt x="8251" y="6532"/>
                  <a:pt x="9598" y="3441"/>
                  <a:pt x="10000" y="5237"/>
                </a:cubicBezTo>
                <a:lnTo>
                  <a:pt x="10000" y="12017"/>
                </a:lnTo>
                <a:cubicBezTo>
                  <a:pt x="10000" y="11355"/>
                  <a:pt x="8343" y="11005"/>
                  <a:pt x="7500" y="10816"/>
                </a:cubicBezTo>
                <a:cubicBezTo>
                  <a:pt x="6657" y="10628"/>
                  <a:pt x="5779" y="10865"/>
                  <a:pt x="4943" y="10888"/>
                </a:cubicBezTo>
                <a:cubicBezTo>
                  <a:pt x="4107" y="10912"/>
                  <a:pt x="3862" y="10959"/>
                  <a:pt x="2481" y="10959"/>
                </a:cubicBezTo>
                <a:cubicBezTo>
                  <a:pt x="1100" y="10959"/>
                  <a:pt x="0" y="11438"/>
                  <a:pt x="0" y="10776"/>
                </a:cubicBezTo>
                <a:lnTo>
                  <a:pt x="0" y="24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962" y="762000"/>
            <a:ext cx="2400300" cy="1905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Content Placeholder 1"/>
          <p:cNvSpPr>
            <a:spLocks noGrp="1"/>
          </p:cNvSpPr>
          <p:nvPr>
            <p:ph idx="4294967295"/>
          </p:nvPr>
        </p:nvSpPr>
        <p:spPr>
          <a:xfrm>
            <a:off x="0" y="2895600"/>
            <a:ext cx="7432675" cy="3763963"/>
          </a:xfrm>
        </p:spPr>
        <p:txBody>
          <a:bodyPr>
            <a:normAutofit/>
          </a:bodyPr>
          <a:lstStyle/>
          <a:p>
            <a:pPr algn="r" rtl="1">
              <a:lnSpc>
                <a:spcPct val="150000"/>
              </a:lnSpc>
            </a:pPr>
            <a:r>
              <a:rPr lang="ar-SA" sz="2000" dirty="0">
                <a:solidFill>
                  <a:schemeClr val="tx1"/>
                </a:solidFill>
                <a:cs typeface="B Zar" pitchFamily="2" charset="-78"/>
              </a:rPr>
              <a:t>راهکارهایی که مشخصه های چشایی، بویایی، بینایی، شنیداری  و لامسه، مرتبط با نمونه های مورد سنجش توسط گروه ارزیابی حسی اندازه گیری و آنالیز می شود. </a:t>
            </a:r>
            <a:endParaRPr lang="fa-IR" sz="2000" dirty="0" smtClean="0">
              <a:solidFill>
                <a:schemeClr val="tx1"/>
              </a:solidFill>
              <a:cs typeface="B Zar" pitchFamily="2" charset="-78"/>
            </a:endParaRPr>
          </a:p>
          <a:p>
            <a:pPr algn="r" rtl="1">
              <a:lnSpc>
                <a:spcPct val="150000"/>
              </a:lnSpc>
            </a:pPr>
            <a:r>
              <a:rPr lang="fa-IR" sz="2000" dirty="0">
                <a:solidFill>
                  <a:schemeClr val="tx1"/>
                </a:solidFill>
                <a:cs typeface="B Zar" pitchFamily="2" charset="-78"/>
              </a:rPr>
              <a:t>ارزیابی حسی محدودیت هایی نیز دارد. زیرا حساسیت حواس انسان برای ارزیابی مواد غذایی تابع عوامل درونی و بیرونی است. </a:t>
            </a:r>
          </a:p>
          <a:p>
            <a:pPr algn="r" rtl="1">
              <a:lnSpc>
                <a:spcPct val="150000"/>
              </a:lnSpc>
              <a:buFont typeface="Wingdings" pitchFamily="2" charset="2"/>
              <a:buChar char="q"/>
            </a:pPr>
            <a:r>
              <a:rPr lang="fa-IR" sz="2000" dirty="0" smtClean="0">
                <a:solidFill>
                  <a:schemeClr val="tx1"/>
                </a:solidFill>
                <a:cs typeface="B Zar" pitchFamily="2" charset="-78"/>
              </a:rPr>
              <a:t>عوامل </a:t>
            </a:r>
            <a:r>
              <a:rPr lang="fa-IR" sz="2000" dirty="0">
                <a:solidFill>
                  <a:schemeClr val="tx1"/>
                </a:solidFill>
                <a:cs typeface="B Zar" pitchFamily="2" charset="-78"/>
              </a:rPr>
              <a:t>درونی مانند: سن، جنسیت، نژاد، عوامل فزیولوژیک و  بیماری. </a:t>
            </a:r>
          </a:p>
          <a:p>
            <a:pPr algn="r" rtl="1">
              <a:lnSpc>
                <a:spcPct val="150000"/>
              </a:lnSpc>
              <a:buFont typeface="Wingdings" pitchFamily="2" charset="2"/>
              <a:buChar char="q"/>
            </a:pPr>
            <a:r>
              <a:rPr lang="fa-IR" sz="2000" dirty="0" smtClean="0">
                <a:solidFill>
                  <a:schemeClr val="tx1"/>
                </a:solidFill>
                <a:cs typeface="B Zar" pitchFamily="2" charset="-78"/>
              </a:rPr>
              <a:t>عوامل </a:t>
            </a:r>
            <a:r>
              <a:rPr lang="fa-IR" sz="2000" dirty="0">
                <a:solidFill>
                  <a:schemeClr val="tx1"/>
                </a:solidFill>
                <a:cs typeface="B Zar" pitchFamily="2" charset="-78"/>
              </a:rPr>
              <a:t>بیرونی شامل: عوامل محیطی، مانند سرما،گرما، نور، عوامل روانی، اجتماعی، فرهنگی و همچنینن عادتها و سلیقه های غذایی</a:t>
            </a:r>
          </a:p>
          <a:p>
            <a:pPr algn="r" rtl="1">
              <a:lnSpc>
                <a:spcPct val="150000"/>
              </a:lnSpc>
            </a:pPr>
            <a:endParaRPr lang="en-US" sz="2000" dirty="0">
              <a:solidFill>
                <a:schemeClr val="tx1"/>
              </a:solidFill>
              <a:cs typeface="B Zar" pitchFamily="2" charset="-78"/>
            </a:endParaRPr>
          </a:p>
        </p:txBody>
      </p:sp>
      <p:sp>
        <p:nvSpPr>
          <p:cNvPr id="3" name="Title 2"/>
          <p:cNvSpPr>
            <a:spLocks noGrp="1"/>
          </p:cNvSpPr>
          <p:nvPr>
            <p:ph type="title" idx="4294967295"/>
          </p:nvPr>
        </p:nvSpPr>
        <p:spPr>
          <a:xfrm>
            <a:off x="609600" y="369939"/>
            <a:ext cx="8229600" cy="1252537"/>
          </a:xfrm>
        </p:spPr>
        <p:txBody>
          <a:bodyPr>
            <a:normAutofit/>
          </a:bodyPr>
          <a:lstStyle/>
          <a:p>
            <a:pPr algn="r"/>
            <a:r>
              <a:rPr lang="fa-IR" sz="3600" dirty="0">
                <a:cs typeface="B Titr" pitchFamily="2" charset="-78"/>
              </a:rPr>
              <a:t>ارزیابی حسی</a:t>
            </a:r>
            <a:endParaRPr lang="en-US" sz="3600" dirty="0">
              <a:cs typeface="B Titr" pitchFamily="2" charset="-78"/>
            </a:endParaRPr>
          </a:p>
        </p:txBody>
      </p:sp>
      <p:sp>
        <p:nvSpPr>
          <p:cNvPr id="4" name="TextBox 3"/>
          <p:cNvSpPr txBox="1"/>
          <p:nvPr/>
        </p:nvSpPr>
        <p:spPr>
          <a:xfrm>
            <a:off x="762000" y="2743200"/>
            <a:ext cx="7543800" cy="3416320"/>
          </a:xfrm>
          <a:prstGeom prst="rect">
            <a:avLst/>
          </a:prstGeom>
          <a:noFill/>
        </p:spPr>
        <p:txBody>
          <a:bodyPr wrap="square" rtlCol="0">
            <a:spAutoFit/>
          </a:bodyPr>
          <a:lstStyle/>
          <a:p>
            <a:pPr algn="justLow" rtl="1">
              <a:lnSpc>
                <a:spcPct val="150000"/>
              </a:lnSpc>
            </a:pPr>
            <a:r>
              <a:rPr lang="ar-SA" sz="2400" dirty="0">
                <a:cs typeface="B Zar" pitchFamily="2" charset="-78"/>
              </a:rPr>
              <a:t>به دلیل ماهیت ذهنی این دسته از خصوصیات، نتایج حاصل از ارزیاب های حسی به شدت تحت تاثیر عوامل روحی و روانی انسان قرار می گیرند. از این رو به منظور جلوگیری از این اتفاق نامطلوب و گمراه شدن، از روشهای آماری استفاده می­شود. ارزیابی های حسی بر اساس علم آمار انجام شده و بنابراین می توان آنرا بیشتر آزمون روان-فیزیک سنجی در نظر گرفت تا اینکه روان سنجی صرف باشد</a:t>
            </a:r>
            <a:r>
              <a:rPr lang="en-US" sz="2400" dirty="0">
                <a:cs typeface="B Zar" pitchFamily="2" charset="-78"/>
              </a:rPr>
              <a:t>.</a:t>
            </a:r>
          </a:p>
          <a:p>
            <a:pPr algn="justLow" rtl="1">
              <a:lnSpc>
                <a:spcPct val="150000"/>
              </a:lnSpc>
            </a:pPr>
            <a:endParaRPr lang="en-US" sz="2400" dirty="0">
              <a:cs typeface="B Zar" pitchFamily="2" charset="-78"/>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3237" y="642937"/>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66802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600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anim calcmode="lin" valueType="num">
                                      <p:cBhvr>
                                        <p:cTn id="8" dur="2000" fill="hold"/>
                                        <p:tgtEl>
                                          <p:spTgt spid="4098"/>
                                        </p:tgtEl>
                                        <p:attrNameLst>
                                          <p:attrName>ppt_w</p:attrName>
                                        </p:attrNameLst>
                                      </p:cBhvr>
                                      <p:tavLst>
                                        <p:tav tm="0" fmla="#ppt_w*sin(2.5*pi*$)">
                                          <p:val>
                                            <p:fltVal val="0"/>
                                          </p:val>
                                        </p:tav>
                                        <p:tav tm="100000">
                                          <p:val>
                                            <p:fltVal val="1"/>
                                          </p:val>
                                        </p:tav>
                                      </p:tavLst>
                                    </p:anim>
                                    <p:anim calcmode="lin" valueType="num">
                                      <p:cBhvr>
                                        <p:cTn id="9" dur="2000" fill="hold"/>
                                        <p:tgtEl>
                                          <p:spTgt spid="4098"/>
                                        </p:tgtEl>
                                        <p:attrNameLst>
                                          <p:attrName>ppt_h</p:attrName>
                                        </p:attrNameLst>
                                      </p:cBhvr>
                                      <p:tavLst>
                                        <p:tav tm="0">
                                          <p:val>
                                            <p:strVal val="#ppt_h"/>
                                          </p:val>
                                        </p:tav>
                                        <p:tav tm="100000">
                                          <p:val>
                                            <p:strVal val="#ppt_h"/>
                                          </p:val>
                                        </p:tav>
                                      </p:tavLst>
                                    </p:anim>
                                  </p:childTnLst>
                                </p:cTn>
                              </p:par>
                            </p:childTnLst>
                          </p:cTn>
                        </p:par>
                        <p:par>
                          <p:cTn id="10" fill="hold">
                            <p:stCondLst>
                              <p:cond delay="8000"/>
                            </p:stCondLst>
                            <p:childTnLst>
                              <p:par>
                                <p:cTn id="11" presetID="10" presetClass="entr" presetSubtype="0" fill="hold" nodeType="afterEffect">
                                  <p:stCondLst>
                                    <p:cond delay="400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childTnLst>
                                </p:cTn>
                              </p:par>
                            </p:childTnLst>
                          </p:cTn>
                        </p:par>
                        <p:par>
                          <p:cTn id="14" fill="hold">
                            <p:stCondLst>
                              <p:cond delay="12500"/>
                            </p:stCondLst>
                            <p:childTnLst>
                              <p:par>
                                <p:cTn id="15" presetID="10" presetClass="entr" presetSubtype="0" fill="hold"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par>
                          <p:cTn id="18" fill="hold">
                            <p:stCondLst>
                              <p:cond delay="13000"/>
                            </p:stCondLst>
                            <p:childTnLst>
                              <p:par>
                                <p:cTn id="19" presetID="10" presetClass="entr" presetSubtype="0" fill="hold" nodeType="after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0" nodeType="clickEffect">
                                  <p:stCondLst>
                                    <p:cond delay="0"/>
                                  </p:stCondLst>
                                  <p:childTnLst>
                                    <p:animEffect transition="out" filter="fade">
                                      <p:cBhvr>
                                        <p:cTn id="25" dur="1000"/>
                                        <p:tgtEl>
                                          <p:spTgt spid="2">
                                            <p:txEl>
                                              <p:pRg st="0" end="0"/>
                                            </p:txEl>
                                          </p:spTgt>
                                        </p:tgtEl>
                                      </p:cBhvr>
                                    </p:animEffect>
                                    <p:anim calcmode="lin" valueType="num">
                                      <p:cBhvr>
                                        <p:cTn id="26" dur="1000"/>
                                        <p:tgtEl>
                                          <p:spTgt spid="2">
                                            <p:txEl>
                                              <p:pRg st="0" end="0"/>
                                            </p:txEl>
                                          </p:spTgt>
                                        </p:tgtEl>
                                        <p:attrNameLst>
                                          <p:attrName>ppt_x</p:attrName>
                                        </p:attrNameLst>
                                      </p:cBhvr>
                                      <p:tavLst>
                                        <p:tav tm="0">
                                          <p:val>
                                            <p:strVal val="ppt_x"/>
                                          </p:val>
                                        </p:tav>
                                        <p:tav tm="100000">
                                          <p:val>
                                            <p:strVal val="ppt_x"/>
                                          </p:val>
                                        </p:tav>
                                      </p:tavLst>
                                    </p:anim>
                                    <p:anim calcmode="lin" valueType="num">
                                      <p:cBhvr>
                                        <p:cTn id="27" dur="1000"/>
                                        <p:tgtEl>
                                          <p:spTgt spid="2">
                                            <p:txEl>
                                              <p:pRg st="0" end="0"/>
                                            </p:txEl>
                                          </p:spTgt>
                                        </p:tgtEl>
                                        <p:attrNameLst>
                                          <p:attrName>ppt_y</p:attrName>
                                        </p:attrNameLst>
                                      </p:cBhvr>
                                      <p:tavLst>
                                        <p:tav tm="0">
                                          <p:val>
                                            <p:strVal val="ppt_y"/>
                                          </p:val>
                                        </p:tav>
                                        <p:tav tm="100000">
                                          <p:val>
                                            <p:strVal val="ppt_y+.1"/>
                                          </p:val>
                                        </p:tav>
                                      </p:tavLst>
                                    </p:anim>
                                    <p:set>
                                      <p:cBhvr>
                                        <p:cTn id="28" dur="1" fill="hold">
                                          <p:stCondLst>
                                            <p:cond delay="999"/>
                                          </p:stCondLst>
                                        </p:cTn>
                                        <p:tgtEl>
                                          <p:spTgt spid="2">
                                            <p:txEl>
                                              <p:pRg st="0" end="0"/>
                                            </p:txEl>
                                          </p:spTgt>
                                        </p:tgtEl>
                                        <p:attrNameLst>
                                          <p:attrName>style.visibility</p:attrName>
                                        </p:attrNameLst>
                                      </p:cBhvr>
                                      <p:to>
                                        <p:strVal val="hidden"/>
                                      </p:to>
                                    </p:set>
                                  </p:childTnLst>
                                </p:cTn>
                              </p:par>
                              <p:par>
                                <p:cTn id="29" presetID="42" presetClass="exit" presetSubtype="0" fill="hold" grpId="0" nodeType="withEffect">
                                  <p:stCondLst>
                                    <p:cond delay="0"/>
                                  </p:stCondLst>
                                  <p:childTnLst>
                                    <p:animEffect transition="out" filter="fade">
                                      <p:cBhvr>
                                        <p:cTn id="30" dur="1000"/>
                                        <p:tgtEl>
                                          <p:spTgt spid="2">
                                            <p:txEl>
                                              <p:pRg st="1" end="1"/>
                                            </p:txEl>
                                          </p:spTgt>
                                        </p:tgtEl>
                                      </p:cBhvr>
                                    </p:animEffect>
                                    <p:anim calcmode="lin" valueType="num">
                                      <p:cBhvr>
                                        <p:cTn id="31" dur="1000"/>
                                        <p:tgtEl>
                                          <p:spTgt spid="2">
                                            <p:txEl>
                                              <p:pRg st="1" end="1"/>
                                            </p:txEl>
                                          </p:spTgt>
                                        </p:tgtEl>
                                        <p:attrNameLst>
                                          <p:attrName>ppt_x</p:attrName>
                                        </p:attrNameLst>
                                      </p:cBhvr>
                                      <p:tavLst>
                                        <p:tav tm="0">
                                          <p:val>
                                            <p:strVal val="ppt_x"/>
                                          </p:val>
                                        </p:tav>
                                        <p:tav tm="100000">
                                          <p:val>
                                            <p:strVal val="ppt_x"/>
                                          </p:val>
                                        </p:tav>
                                      </p:tavLst>
                                    </p:anim>
                                    <p:anim calcmode="lin" valueType="num">
                                      <p:cBhvr>
                                        <p:cTn id="32" dur="1000"/>
                                        <p:tgtEl>
                                          <p:spTgt spid="2">
                                            <p:txEl>
                                              <p:pRg st="1" end="1"/>
                                            </p:txEl>
                                          </p:spTgt>
                                        </p:tgtEl>
                                        <p:attrNameLst>
                                          <p:attrName>ppt_y</p:attrName>
                                        </p:attrNameLst>
                                      </p:cBhvr>
                                      <p:tavLst>
                                        <p:tav tm="0">
                                          <p:val>
                                            <p:strVal val="ppt_y"/>
                                          </p:val>
                                        </p:tav>
                                        <p:tav tm="100000">
                                          <p:val>
                                            <p:strVal val="ppt_y+.1"/>
                                          </p:val>
                                        </p:tav>
                                      </p:tavLst>
                                    </p:anim>
                                    <p:set>
                                      <p:cBhvr>
                                        <p:cTn id="33" dur="1" fill="hold">
                                          <p:stCondLst>
                                            <p:cond delay="999"/>
                                          </p:stCondLst>
                                        </p:cTn>
                                        <p:tgtEl>
                                          <p:spTgt spid="2">
                                            <p:txEl>
                                              <p:pRg st="1" end="1"/>
                                            </p:txEl>
                                          </p:spTgt>
                                        </p:tgtEl>
                                        <p:attrNameLst>
                                          <p:attrName>style.visibility</p:attrName>
                                        </p:attrNameLst>
                                      </p:cBhvr>
                                      <p:to>
                                        <p:strVal val="hidden"/>
                                      </p:to>
                                    </p:set>
                                  </p:childTnLst>
                                </p:cTn>
                              </p:par>
                              <p:par>
                                <p:cTn id="34" presetID="42" presetClass="exit" presetSubtype="0" fill="hold" grpId="0" nodeType="withEffect">
                                  <p:stCondLst>
                                    <p:cond delay="0"/>
                                  </p:stCondLst>
                                  <p:childTnLst>
                                    <p:animEffect transition="out" filter="fade">
                                      <p:cBhvr>
                                        <p:cTn id="35" dur="1000"/>
                                        <p:tgtEl>
                                          <p:spTgt spid="2">
                                            <p:txEl>
                                              <p:pRg st="2" end="2"/>
                                            </p:txEl>
                                          </p:spTgt>
                                        </p:tgtEl>
                                      </p:cBhvr>
                                    </p:animEffect>
                                    <p:anim calcmode="lin" valueType="num">
                                      <p:cBhvr>
                                        <p:cTn id="36" dur="1000"/>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p:tgtEl>
                                          <p:spTgt spid="2">
                                            <p:txEl>
                                              <p:pRg st="2" end="2"/>
                                            </p:txEl>
                                          </p:spTgt>
                                        </p:tgtEl>
                                        <p:attrNameLst>
                                          <p:attrName>ppt_y</p:attrName>
                                        </p:attrNameLst>
                                      </p:cBhvr>
                                      <p:tavLst>
                                        <p:tav tm="0">
                                          <p:val>
                                            <p:strVal val="ppt_y"/>
                                          </p:val>
                                        </p:tav>
                                        <p:tav tm="100000">
                                          <p:val>
                                            <p:strVal val="ppt_y+.1"/>
                                          </p:val>
                                        </p:tav>
                                      </p:tavLst>
                                    </p:anim>
                                    <p:set>
                                      <p:cBhvr>
                                        <p:cTn id="38" dur="1" fill="hold">
                                          <p:stCondLst>
                                            <p:cond delay="999"/>
                                          </p:stCondLst>
                                        </p:cTn>
                                        <p:tgtEl>
                                          <p:spTgt spid="2">
                                            <p:txEl>
                                              <p:pRg st="2" end="2"/>
                                            </p:txEl>
                                          </p:spTgt>
                                        </p:tgtEl>
                                        <p:attrNameLst>
                                          <p:attrName>style.visibility</p:attrName>
                                        </p:attrNameLst>
                                      </p:cBhvr>
                                      <p:to>
                                        <p:strVal val="hidden"/>
                                      </p:to>
                                    </p:set>
                                  </p:childTnLst>
                                </p:cTn>
                              </p:par>
                              <p:par>
                                <p:cTn id="39" presetID="42" presetClass="exit" presetSubtype="0" fill="hold" grpId="0" nodeType="withEffect">
                                  <p:stCondLst>
                                    <p:cond delay="0"/>
                                  </p:stCondLst>
                                  <p:childTnLst>
                                    <p:animEffect transition="out" filter="fade">
                                      <p:cBhvr>
                                        <p:cTn id="40" dur="1000"/>
                                        <p:tgtEl>
                                          <p:spTgt spid="2">
                                            <p:txEl>
                                              <p:pRg st="3" end="3"/>
                                            </p:txEl>
                                          </p:spTgt>
                                        </p:tgtEl>
                                      </p:cBhvr>
                                    </p:animEffect>
                                    <p:anim calcmode="lin" valueType="num">
                                      <p:cBhvr>
                                        <p:cTn id="41" dur="1000"/>
                                        <p:tgtEl>
                                          <p:spTgt spid="2">
                                            <p:txEl>
                                              <p:pRg st="3" end="3"/>
                                            </p:txEl>
                                          </p:spTgt>
                                        </p:tgtEl>
                                        <p:attrNameLst>
                                          <p:attrName>ppt_x</p:attrName>
                                        </p:attrNameLst>
                                      </p:cBhvr>
                                      <p:tavLst>
                                        <p:tav tm="0">
                                          <p:val>
                                            <p:strVal val="ppt_x"/>
                                          </p:val>
                                        </p:tav>
                                        <p:tav tm="100000">
                                          <p:val>
                                            <p:strVal val="ppt_x"/>
                                          </p:val>
                                        </p:tav>
                                      </p:tavLst>
                                    </p:anim>
                                    <p:anim calcmode="lin" valueType="num">
                                      <p:cBhvr>
                                        <p:cTn id="42" dur="1000"/>
                                        <p:tgtEl>
                                          <p:spTgt spid="2">
                                            <p:txEl>
                                              <p:pRg st="3" end="3"/>
                                            </p:txEl>
                                          </p:spTgt>
                                        </p:tgtEl>
                                        <p:attrNameLst>
                                          <p:attrName>ppt_y</p:attrName>
                                        </p:attrNameLst>
                                      </p:cBhvr>
                                      <p:tavLst>
                                        <p:tav tm="0">
                                          <p:val>
                                            <p:strVal val="ppt_y"/>
                                          </p:val>
                                        </p:tav>
                                        <p:tav tm="100000">
                                          <p:val>
                                            <p:strVal val="ppt_y+.1"/>
                                          </p:val>
                                        </p:tav>
                                      </p:tavLst>
                                    </p:anim>
                                    <p:set>
                                      <p:cBhvr>
                                        <p:cTn id="43" dur="1" fill="hold">
                                          <p:stCondLst>
                                            <p:cond delay="999"/>
                                          </p:stCondLst>
                                        </p:cTn>
                                        <p:tgtEl>
                                          <p:spTgt spid="2">
                                            <p:txEl>
                                              <p:pRg st="3" end="3"/>
                                            </p:txEl>
                                          </p:spTgt>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4099"/>
                                        </p:tgtEl>
                                        <p:attrNameLst>
                                          <p:attrName>style.visibility</p:attrName>
                                        </p:attrNameLst>
                                      </p:cBhvr>
                                      <p:to>
                                        <p:strVal val="visible"/>
                                      </p:to>
                                    </p:set>
                                    <p:animEffect transition="in" filter="fade">
                                      <p:cBhvr>
                                        <p:cTn id="46" dur="500"/>
                                        <p:tgtEl>
                                          <p:spTgt spid="4099"/>
                                        </p:tgtEl>
                                      </p:cBhvr>
                                    </p:animEffect>
                                  </p:childTnLst>
                                </p:cTn>
                              </p:par>
                            </p:childTnLst>
                          </p:cTn>
                        </p:par>
                        <p:par>
                          <p:cTn id="47" fill="hold">
                            <p:stCondLst>
                              <p:cond delay="1000"/>
                            </p:stCondLst>
                            <p:childTnLst>
                              <p:par>
                                <p:cTn id="48" presetID="14" presetClass="entr" presetSubtype="1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randombar(horizontal)">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unched Tape 3"/>
          <p:cNvSpPr/>
          <p:nvPr/>
        </p:nvSpPr>
        <p:spPr>
          <a:xfrm>
            <a:off x="0" y="5348105"/>
            <a:ext cx="8229600" cy="167806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59 h 10159"/>
              <a:gd name="connsiteX1" fmla="*/ 2500 w 10000"/>
              <a:gd name="connsiteY1" fmla="*/ 2159 h 10159"/>
              <a:gd name="connsiteX2" fmla="*/ 5287 w 10000"/>
              <a:gd name="connsiteY2" fmla="*/ 4451 h 10159"/>
              <a:gd name="connsiteX3" fmla="*/ 7500 w 10000"/>
              <a:gd name="connsiteY3" fmla="*/ 159 h 10159"/>
              <a:gd name="connsiteX4" fmla="*/ 10000 w 10000"/>
              <a:gd name="connsiteY4" fmla="*/ 1159 h 10159"/>
              <a:gd name="connsiteX5" fmla="*/ 10000 w 10000"/>
              <a:gd name="connsiteY5" fmla="*/ 9159 h 10159"/>
              <a:gd name="connsiteX6" fmla="*/ 7500 w 10000"/>
              <a:gd name="connsiteY6" fmla="*/ 8159 h 10159"/>
              <a:gd name="connsiteX7" fmla="*/ 5000 w 10000"/>
              <a:gd name="connsiteY7" fmla="*/ 9159 h 10159"/>
              <a:gd name="connsiteX8" fmla="*/ 2500 w 10000"/>
              <a:gd name="connsiteY8" fmla="*/ 10159 h 10159"/>
              <a:gd name="connsiteX9" fmla="*/ 0 w 10000"/>
              <a:gd name="connsiteY9" fmla="*/ 9159 h 10159"/>
              <a:gd name="connsiteX10" fmla="*/ 0 w 10000"/>
              <a:gd name="connsiteY10" fmla="*/ 1159 h 10159"/>
              <a:gd name="connsiteX0" fmla="*/ 0 w 10000"/>
              <a:gd name="connsiteY0" fmla="*/ 1005 h 10005"/>
              <a:gd name="connsiteX1" fmla="*/ 2500 w 10000"/>
              <a:gd name="connsiteY1" fmla="*/ 2005 h 10005"/>
              <a:gd name="connsiteX2" fmla="*/ 5287 w 10000"/>
              <a:gd name="connsiteY2" fmla="*/ 4297 h 10005"/>
              <a:gd name="connsiteX3" fmla="*/ 7500 w 10000"/>
              <a:gd name="connsiteY3" fmla="*/ 5 h 10005"/>
              <a:gd name="connsiteX4" fmla="*/ 7720 w 10000"/>
              <a:gd name="connsiteY4" fmla="*/ 3422 h 10005"/>
              <a:gd name="connsiteX5" fmla="*/ 10000 w 10000"/>
              <a:gd name="connsiteY5" fmla="*/ 1005 h 10005"/>
              <a:gd name="connsiteX6" fmla="*/ 10000 w 10000"/>
              <a:gd name="connsiteY6" fmla="*/ 9005 h 10005"/>
              <a:gd name="connsiteX7" fmla="*/ 7500 w 10000"/>
              <a:gd name="connsiteY7" fmla="*/ 8005 h 10005"/>
              <a:gd name="connsiteX8" fmla="*/ 5000 w 10000"/>
              <a:gd name="connsiteY8" fmla="*/ 9005 h 10005"/>
              <a:gd name="connsiteX9" fmla="*/ 2500 w 10000"/>
              <a:gd name="connsiteY9" fmla="*/ 10005 h 10005"/>
              <a:gd name="connsiteX10" fmla="*/ 0 w 10000"/>
              <a:gd name="connsiteY10" fmla="*/ 9005 h 10005"/>
              <a:gd name="connsiteX11" fmla="*/ 0 w 10000"/>
              <a:gd name="connsiteY11" fmla="*/ 1005 h 10005"/>
              <a:gd name="connsiteX0" fmla="*/ 0 w 10000"/>
              <a:gd name="connsiteY0" fmla="*/ 330 h 9330"/>
              <a:gd name="connsiteX1" fmla="*/ 2500 w 10000"/>
              <a:gd name="connsiteY1" fmla="*/ 1330 h 9330"/>
              <a:gd name="connsiteX2" fmla="*/ 5287 w 10000"/>
              <a:gd name="connsiteY2" fmla="*/ 3622 h 9330"/>
              <a:gd name="connsiteX3" fmla="*/ 6925 w 10000"/>
              <a:gd name="connsiteY3" fmla="*/ 3186 h 9330"/>
              <a:gd name="connsiteX4" fmla="*/ 7720 w 10000"/>
              <a:gd name="connsiteY4" fmla="*/ 2747 h 9330"/>
              <a:gd name="connsiteX5" fmla="*/ 10000 w 10000"/>
              <a:gd name="connsiteY5" fmla="*/ 330 h 9330"/>
              <a:gd name="connsiteX6" fmla="*/ 10000 w 10000"/>
              <a:gd name="connsiteY6" fmla="*/ 8330 h 9330"/>
              <a:gd name="connsiteX7" fmla="*/ 7500 w 10000"/>
              <a:gd name="connsiteY7" fmla="*/ 7330 h 9330"/>
              <a:gd name="connsiteX8" fmla="*/ 5000 w 10000"/>
              <a:gd name="connsiteY8" fmla="*/ 8330 h 9330"/>
              <a:gd name="connsiteX9" fmla="*/ 2500 w 10000"/>
              <a:gd name="connsiteY9" fmla="*/ 9330 h 9330"/>
              <a:gd name="connsiteX10" fmla="*/ 0 w 10000"/>
              <a:gd name="connsiteY10" fmla="*/ 8330 h 9330"/>
              <a:gd name="connsiteX11" fmla="*/ 0 w 10000"/>
              <a:gd name="connsiteY11" fmla="*/ 330 h 9330"/>
              <a:gd name="connsiteX0" fmla="*/ 0 w 10000"/>
              <a:gd name="connsiteY0" fmla="*/ 354 h 10000"/>
              <a:gd name="connsiteX1" fmla="*/ 2500 w 10000"/>
              <a:gd name="connsiteY1" fmla="*/ 1426 h 10000"/>
              <a:gd name="connsiteX2" fmla="*/ 5287 w 10000"/>
              <a:gd name="connsiteY2" fmla="*/ 3882 h 10000"/>
              <a:gd name="connsiteX3" fmla="*/ 6925 w 10000"/>
              <a:gd name="connsiteY3" fmla="*/ 3415 h 10000"/>
              <a:gd name="connsiteX4" fmla="*/ 7720 w 10000"/>
              <a:gd name="connsiteY4" fmla="*/ 2944 h 10000"/>
              <a:gd name="connsiteX5" fmla="*/ 10000 w 10000"/>
              <a:gd name="connsiteY5" fmla="*/ 354 h 10000"/>
              <a:gd name="connsiteX6" fmla="*/ 10000 w 10000"/>
              <a:gd name="connsiteY6" fmla="*/ 8928 h 10000"/>
              <a:gd name="connsiteX7" fmla="*/ 7500 w 10000"/>
              <a:gd name="connsiteY7" fmla="*/ 7856 h 10000"/>
              <a:gd name="connsiteX8" fmla="*/ 4943 w 10000"/>
              <a:gd name="connsiteY8" fmla="*/ 7920 h 10000"/>
              <a:gd name="connsiteX9" fmla="*/ 2500 w 10000"/>
              <a:gd name="connsiteY9" fmla="*/ 10000 h 10000"/>
              <a:gd name="connsiteX10" fmla="*/ 0 w 10000"/>
              <a:gd name="connsiteY10" fmla="*/ 8928 h 10000"/>
              <a:gd name="connsiteX11" fmla="*/ 0 w 10000"/>
              <a:gd name="connsiteY11" fmla="*/ 354 h 10000"/>
              <a:gd name="connsiteX0" fmla="*/ 0 w 10000"/>
              <a:gd name="connsiteY0" fmla="*/ 354 h 9063"/>
              <a:gd name="connsiteX1" fmla="*/ 2500 w 10000"/>
              <a:gd name="connsiteY1" fmla="*/ 1426 h 9063"/>
              <a:gd name="connsiteX2" fmla="*/ 5287 w 10000"/>
              <a:gd name="connsiteY2" fmla="*/ 3882 h 9063"/>
              <a:gd name="connsiteX3" fmla="*/ 6925 w 10000"/>
              <a:gd name="connsiteY3" fmla="*/ 3415 h 9063"/>
              <a:gd name="connsiteX4" fmla="*/ 7720 w 10000"/>
              <a:gd name="connsiteY4" fmla="*/ 2944 h 9063"/>
              <a:gd name="connsiteX5" fmla="*/ 10000 w 10000"/>
              <a:gd name="connsiteY5" fmla="*/ 354 h 9063"/>
              <a:gd name="connsiteX6" fmla="*/ 10000 w 10000"/>
              <a:gd name="connsiteY6" fmla="*/ 8928 h 9063"/>
              <a:gd name="connsiteX7" fmla="*/ 7500 w 10000"/>
              <a:gd name="connsiteY7" fmla="*/ 7856 h 9063"/>
              <a:gd name="connsiteX8" fmla="*/ 4943 w 10000"/>
              <a:gd name="connsiteY8" fmla="*/ 7920 h 9063"/>
              <a:gd name="connsiteX9" fmla="*/ 2481 w 10000"/>
              <a:gd name="connsiteY9" fmla="*/ 7984 h 9063"/>
              <a:gd name="connsiteX10" fmla="*/ 0 w 10000"/>
              <a:gd name="connsiteY10" fmla="*/ 8928 h 9063"/>
              <a:gd name="connsiteX11" fmla="*/ 0 w 10000"/>
              <a:gd name="connsiteY11" fmla="*/ 354 h 9063"/>
              <a:gd name="connsiteX0" fmla="*/ 0 w 10000"/>
              <a:gd name="connsiteY0" fmla="*/ 391 h 9851"/>
              <a:gd name="connsiteX1" fmla="*/ 2500 w 10000"/>
              <a:gd name="connsiteY1" fmla="*/ 1573 h 9851"/>
              <a:gd name="connsiteX2" fmla="*/ 5287 w 10000"/>
              <a:gd name="connsiteY2" fmla="*/ 4283 h 9851"/>
              <a:gd name="connsiteX3" fmla="*/ 6925 w 10000"/>
              <a:gd name="connsiteY3" fmla="*/ 3768 h 9851"/>
              <a:gd name="connsiteX4" fmla="*/ 7720 w 10000"/>
              <a:gd name="connsiteY4" fmla="*/ 3248 h 9851"/>
              <a:gd name="connsiteX5" fmla="*/ 10000 w 10000"/>
              <a:gd name="connsiteY5" fmla="*/ 391 h 9851"/>
              <a:gd name="connsiteX6" fmla="*/ 10000 w 10000"/>
              <a:gd name="connsiteY6" fmla="*/ 9851 h 9851"/>
              <a:gd name="connsiteX7" fmla="*/ 7500 w 10000"/>
              <a:gd name="connsiteY7" fmla="*/ 8668 h 9851"/>
              <a:gd name="connsiteX8" fmla="*/ 4943 w 10000"/>
              <a:gd name="connsiteY8" fmla="*/ 8739 h 9851"/>
              <a:gd name="connsiteX9" fmla="*/ 2481 w 10000"/>
              <a:gd name="connsiteY9" fmla="*/ 8809 h 9851"/>
              <a:gd name="connsiteX10" fmla="*/ 0 w 10000"/>
              <a:gd name="connsiteY10" fmla="*/ 8628 h 9851"/>
              <a:gd name="connsiteX11" fmla="*/ 0 w 10000"/>
              <a:gd name="connsiteY11" fmla="*/ 391 h 9851"/>
              <a:gd name="connsiteX0" fmla="*/ 0 w 10000"/>
              <a:gd name="connsiteY0" fmla="*/ 397 h 10000"/>
              <a:gd name="connsiteX1" fmla="*/ 2500 w 10000"/>
              <a:gd name="connsiteY1" fmla="*/ 1597 h 10000"/>
              <a:gd name="connsiteX2" fmla="*/ 5325 w 10000"/>
              <a:gd name="connsiteY2" fmla="*/ 58 h 10000"/>
              <a:gd name="connsiteX3" fmla="*/ 6925 w 10000"/>
              <a:gd name="connsiteY3" fmla="*/ 3825 h 10000"/>
              <a:gd name="connsiteX4" fmla="*/ 7720 w 10000"/>
              <a:gd name="connsiteY4" fmla="*/ 3297 h 10000"/>
              <a:gd name="connsiteX5" fmla="*/ 10000 w 10000"/>
              <a:gd name="connsiteY5" fmla="*/ 397 h 10000"/>
              <a:gd name="connsiteX6" fmla="*/ 10000 w 10000"/>
              <a:gd name="connsiteY6" fmla="*/ 10000 h 10000"/>
              <a:gd name="connsiteX7" fmla="*/ 7500 w 10000"/>
              <a:gd name="connsiteY7" fmla="*/ 8799 h 10000"/>
              <a:gd name="connsiteX8" fmla="*/ 4943 w 10000"/>
              <a:gd name="connsiteY8" fmla="*/ 8871 h 10000"/>
              <a:gd name="connsiteX9" fmla="*/ 2481 w 10000"/>
              <a:gd name="connsiteY9" fmla="*/ 8942 h 10000"/>
              <a:gd name="connsiteX10" fmla="*/ 0 w 10000"/>
              <a:gd name="connsiteY10" fmla="*/ 8759 h 10000"/>
              <a:gd name="connsiteX11" fmla="*/ 0 w 10000"/>
              <a:gd name="connsiteY11" fmla="*/ 397 h 10000"/>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20 w 10000"/>
              <a:gd name="connsiteY4" fmla="*/ 5314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77 w 10000"/>
              <a:gd name="connsiteY4" fmla="*/ 5879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5237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2017">
                <a:moveTo>
                  <a:pt x="0" y="2414"/>
                </a:moveTo>
                <a:cubicBezTo>
                  <a:pt x="0" y="3076"/>
                  <a:pt x="1728" y="58"/>
                  <a:pt x="2615" y="1"/>
                </a:cubicBezTo>
                <a:cubicBezTo>
                  <a:pt x="3503" y="-55"/>
                  <a:pt x="4607" y="1101"/>
                  <a:pt x="5325" y="2075"/>
                </a:cubicBezTo>
                <a:cubicBezTo>
                  <a:pt x="6043" y="3049"/>
                  <a:pt x="6507" y="5133"/>
                  <a:pt x="6925" y="5842"/>
                </a:cubicBezTo>
                <a:cubicBezTo>
                  <a:pt x="7343" y="6551"/>
                  <a:pt x="7417" y="6131"/>
                  <a:pt x="7834" y="6331"/>
                </a:cubicBezTo>
                <a:cubicBezTo>
                  <a:pt x="8251" y="6532"/>
                  <a:pt x="9598" y="3441"/>
                  <a:pt x="10000" y="5237"/>
                </a:cubicBezTo>
                <a:lnTo>
                  <a:pt x="10000" y="12017"/>
                </a:lnTo>
                <a:cubicBezTo>
                  <a:pt x="10000" y="11355"/>
                  <a:pt x="8343" y="11005"/>
                  <a:pt x="7500" y="10816"/>
                </a:cubicBezTo>
                <a:cubicBezTo>
                  <a:pt x="6657" y="10628"/>
                  <a:pt x="5779" y="10865"/>
                  <a:pt x="4943" y="10888"/>
                </a:cubicBezTo>
                <a:cubicBezTo>
                  <a:pt x="4107" y="10912"/>
                  <a:pt x="3862" y="10959"/>
                  <a:pt x="2481" y="10959"/>
                </a:cubicBezTo>
                <a:cubicBezTo>
                  <a:pt x="1100" y="10959"/>
                  <a:pt x="0" y="11438"/>
                  <a:pt x="0" y="10776"/>
                </a:cubicBezTo>
                <a:lnTo>
                  <a:pt x="0" y="24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4294967295"/>
          </p:nvPr>
        </p:nvSpPr>
        <p:spPr>
          <a:xfrm>
            <a:off x="1066800" y="1916930"/>
            <a:ext cx="7408863" cy="4068763"/>
          </a:xfrm>
        </p:spPr>
        <p:txBody>
          <a:bodyPr/>
          <a:lstStyle/>
          <a:p>
            <a:pPr algn="justLow" rtl="1"/>
            <a:r>
              <a:rPr lang="fa-IR" sz="2800" dirty="0" smtClean="0">
                <a:cs typeface="B Zar" pitchFamily="2" charset="-78"/>
              </a:rPr>
              <a:t>ارزياب </a:t>
            </a:r>
            <a:r>
              <a:rPr lang="fa-IR" sz="2800" dirty="0">
                <a:cs typeface="B Zar" pitchFamily="2" charset="-78"/>
              </a:rPr>
              <a:t>آموزش نديده </a:t>
            </a:r>
            <a:endParaRPr lang="fa-IR" sz="2800" dirty="0" smtClean="0">
              <a:cs typeface="B Zar" pitchFamily="2" charset="-78"/>
            </a:endParaRPr>
          </a:p>
          <a:p>
            <a:pPr algn="justLow" rtl="1">
              <a:buFont typeface="Wingdings" pitchFamily="2" charset="2"/>
              <a:buChar char="q"/>
            </a:pPr>
            <a:r>
              <a:rPr lang="ar-SA" dirty="0">
                <a:cs typeface="B Zar" pitchFamily="2" charset="-78"/>
              </a:rPr>
              <a:t> ارزياب آموزش نديده خانگي از بين کارکنان موسسه يا سازماني که تحقيق مورد نظر در آنجا انجام مي شود. </a:t>
            </a:r>
            <a:endParaRPr lang="fa-IR" dirty="0" smtClean="0">
              <a:cs typeface="B Zar" pitchFamily="2" charset="-78"/>
            </a:endParaRPr>
          </a:p>
          <a:p>
            <a:pPr marL="0" indent="0" algn="justLow" rtl="1">
              <a:buNone/>
            </a:pPr>
            <a:endParaRPr lang="fa-IR" dirty="0" smtClean="0">
              <a:cs typeface="B Zar" pitchFamily="2" charset="-78"/>
            </a:endParaRPr>
          </a:p>
          <a:p>
            <a:pPr algn="justLow" rtl="1"/>
            <a:r>
              <a:rPr lang="fa-IR" sz="2800" dirty="0" smtClean="0">
                <a:cs typeface="B Zar" pitchFamily="2" charset="-78"/>
              </a:rPr>
              <a:t>ارزياب </a:t>
            </a:r>
            <a:r>
              <a:rPr lang="fa-IR" sz="2800" dirty="0">
                <a:cs typeface="B Zar" pitchFamily="2" charset="-78"/>
              </a:rPr>
              <a:t>آموزش ديده </a:t>
            </a:r>
            <a:endParaRPr lang="fa-IR" sz="2800" dirty="0" smtClean="0">
              <a:cs typeface="B Zar" pitchFamily="2" charset="-78"/>
            </a:endParaRPr>
          </a:p>
          <a:p>
            <a:pPr algn="justLow" rtl="1">
              <a:buFont typeface="Wingdings" pitchFamily="2" charset="2"/>
              <a:buChar char="q"/>
            </a:pPr>
            <a:r>
              <a:rPr lang="ar-SA" dirty="0">
                <a:cs typeface="B Zar" pitchFamily="2" charset="-78"/>
              </a:rPr>
              <a:t>آموزش به صورت انفرادي و به صورت  گروهي انجام مي گيرد . عادت دادن ارزيابها براي تجزيه و تحليل و بحث با رهبر گروه و يا با يکديگر.</a:t>
            </a:r>
            <a:endParaRPr lang="en-US" dirty="0">
              <a:cs typeface="B Zar" pitchFamily="2" charset="-78"/>
            </a:endParaRPr>
          </a:p>
          <a:p>
            <a:pPr algn="justLow" rtl="1"/>
            <a:endParaRPr lang="en-US" dirty="0"/>
          </a:p>
        </p:txBody>
      </p:sp>
      <p:sp>
        <p:nvSpPr>
          <p:cNvPr id="3" name="Title 2"/>
          <p:cNvSpPr>
            <a:spLocks noGrp="1"/>
          </p:cNvSpPr>
          <p:nvPr>
            <p:ph type="title" idx="4294967295"/>
          </p:nvPr>
        </p:nvSpPr>
        <p:spPr>
          <a:xfrm>
            <a:off x="304800" y="5255"/>
            <a:ext cx="8229600" cy="1252537"/>
          </a:xfrm>
        </p:spPr>
        <p:txBody>
          <a:bodyPr>
            <a:normAutofit/>
          </a:bodyPr>
          <a:lstStyle/>
          <a:p>
            <a:pPr algn="r"/>
            <a:r>
              <a:rPr lang="fa-IR" sz="3600" dirty="0">
                <a:cs typeface="B Zar" pitchFamily="2" charset="-78"/>
              </a:rPr>
              <a:t> تشکيل گروههاي ارزيابي حسي </a:t>
            </a:r>
            <a:endParaRPr lang="en-US" sz="3600" dirty="0">
              <a:cs typeface="B Zar" pitchFamily="2" charset="-7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42756"/>
            <a:ext cx="3552825"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73829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500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fa-IR" sz="2800" dirty="0">
                <a:cs typeface="B Titr" pitchFamily="2" charset="-78"/>
              </a:rPr>
              <a:t>	اقداماتی در جهت ارزیابی مطلوب </a:t>
            </a:r>
            <a:endParaRPr lang="en-US" sz="2800" dirty="0">
              <a:cs typeface="B Titr" pitchFamily="2" charset="-78"/>
            </a:endParaRPr>
          </a:p>
        </p:txBody>
      </p:sp>
      <p:sp>
        <p:nvSpPr>
          <p:cNvPr id="8" name="Flowchart: Punched Tape 3"/>
          <p:cNvSpPr/>
          <p:nvPr/>
        </p:nvSpPr>
        <p:spPr>
          <a:xfrm>
            <a:off x="0" y="5348105"/>
            <a:ext cx="8229600" cy="167806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59 h 10159"/>
              <a:gd name="connsiteX1" fmla="*/ 2500 w 10000"/>
              <a:gd name="connsiteY1" fmla="*/ 2159 h 10159"/>
              <a:gd name="connsiteX2" fmla="*/ 5287 w 10000"/>
              <a:gd name="connsiteY2" fmla="*/ 4451 h 10159"/>
              <a:gd name="connsiteX3" fmla="*/ 7500 w 10000"/>
              <a:gd name="connsiteY3" fmla="*/ 159 h 10159"/>
              <a:gd name="connsiteX4" fmla="*/ 10000 w 10000"/>
              <a:gd name="connsiteY4" fmla="*/ 1159 h 10159"/>
              <a:gd name="connsiteX5" fmla="*/ 10000 w 10000"/>
              <a:gd name="connsiteY5" fmla="*/ 9159 h 10159"/>
              <a:gd name="connsiteX6" fmla="*/ 7500 w 10000"/>
              <a:gd name="connsiteY6" fmla="*/ 8159 h 10159"/>
              <a:gd name="connsiteX7" fmla="*/ 5000 w 10000"/>
              <a:gd name="connsiteY7" fmla="*/ 9159 h 10159"/>
              <a:gd name="connsiteX8" fmla="*/ 2500 w 10000"/>
              <a:gd name="connsiteY8" fmla="*/ 10159 h 10159"/>
              <a:gd name="connsiteX9" fmla="*/ 0 w 10000"/>
              <a:gd name="connsiteY9" fmla="*/ 9159 h 10159"/>
              <a:gd name="connsiteX10" fmla="*/ 0 w 10000"/>
              <a:gd name="connsiteY10" fmla="*/ 1159 h 10159"/>
              <a:gd name="connsiteX0" fmla="*/ 0 w 10000"/>
              <a:gd name="connsiteY0" fmla="*/ 1005 h 10005"/>
              <a:gd name="connsiteX1" fmla="*/ 2500 w 10000"/>
              <a:gd name="connsiteY1" fmla="*/ 2005 h 10005"/>
              <a:gd name="connsiteX2" fmla="*/ 5287 w 10000"/>
              <a:gd name="connsiteY2" fmla="*/ 4297 h 10005"/>
              <a:gd name="connsiteX3" fmla="*/ 7500 w 10000"/>
              <a:gd name="connsiteY3" fmla="*/ 5 h 10005"/>
              <a:gd name="connsiteX4" fmla="*/ 7720 w 10000"/>
              <a:gd name="connsiteY4" fmla="*/ 3422 h 10005"/>
              <a:gd name="connsiteX5" fmla="*/ 10000 w 10000"/>
              <a:gd name="connsiteY5" fmla="*/ 1005 h 10005"/>
              <a:gd name="connsiteX6" fmla="*/ 10000 w 10000"/>
              <a:gd name="connsiteY6" fmla="*/ 9005 h 10005"/>
              <a:gd name="connsiteX7" fmla="*/ 7500 w 10000"/>
              <a:gd name="connsiteY7" fmla="*/ 8005 h 10005"/>
              <a:gd name="connsiteX8" fmla="*/ 5000 w 10000"/>
              <a:gd name="connsiteY8" fmla="*/ 9005 h 10005"/>
              <a:gd name="connsiteX9" fmla="*/ 2500 w 10000"/>
              <a:gd name="connsiteY9" fmla="*/ 10005 h 10005"/>
              <a:gd name="connsiteX10" fmla="*/ 0 w 10000"/>
              <a:gd name="connsiteY10" fmla="*/ 9005 h 10005"/>
              <a:gd name="connsiteX11" fmla="*/ 0 w 10000"/>
              <a:gd name="connsiteY11" fmla="*/ 1005 h 10005"/>
              <a:gd name="connsiteX0" fmla="*/ 0 w 10000"/>
              <a:gd name="connsiteY0" fmla="*/ 330 h 9330"/>
              <a:gd name="connsiteX1" fmla="*/ 2500 w 10000"/>
              <a:gd name="connsiteY1" fmla="*/ 1330 h 9330"/>
              <a:gd name="connsiteX2" fmla="*/ 5287 w 10000"/>
              <a:gd name="connsiteY2" fmla="*/ 3622 h 9330"/>
              <a:gd name="connsiteX3" fmla="*/ 6925 w 10000"/>
              <a:gd name="connsiteY3" fmla="*/ 3186 h 9330"/>
              <a:gd name="connsiteX4" fmla="*/ 7720 w 10000"/>
              <a:gd name="connsiteY4" fmla="*/ 2747 h 9330"/>
              <a:gd name="connsiteX5" fmla="*/ 10000 w 10000"/>
              <a:gd name="connsiteY5" fmla="*/ 330 h 9330"/>
              <a:gd name="connsiteX6" fmla="*/ 10000 w 10000"/>
              <a:gd name="connsiteY6" fmla="*/ 8330 h 9330"/>
              <a:gd name="connsiteX7" fmla="*/ 7500 w 10000"/>
              <a:gd name="connsiteY7" fmla="*/ 7330 h 9330"/>
              <a:gd name="connsiteX8" fmla="*/ 5000 w 10000"/>
              <a:gd name="connsiteY8" fmla="*/ 8330 h 9330"/>
              <a:gd name="connsiteX9" fmla="*/ 2500 w 10000"/>
              <a:gd name="connsiteY9" fmla="*/ 9330 h 9330"/>
              <a:gd name="connsiteX10" fmla="*/ 0 w 10000"/>
              <a:gd name="connsiteY10" fmla="*/ 8330 h 9330"/>
              <a:gd name="connsiteX11" fmla="*/ 0 w 10000"/>
              <a:gd name="connsiteY11" fmla="*/ 330 h 9330"/>
              <a:gd name="connsiteX0" fmla="*/ 0 w 10000"/>
              <a:gd name="connsiteY0" fmla="*/ 354 h 10000"/>
              <a:gd name="connsiteX1" fmla="*/ 2500 w 10000"/>
              <a:gd name="connsiteY1" fmla="*/ 1426 h 10000"/>
              <a:gd name="connsiteX2" fmla="*/ 5287 w 10000"/>
              <a:gd name="connsiteY2" fmla="*/ 3882 h 10000"/>
              <a:gd name="connsiteX3" fmla="*/ 6925 w 10000"/>
              <a:gd name="connsiteY3" fmla="*/ 3415 h 10000"/>
              <a:gd name="connsiteX4" fmla="*/ 7720 w 10000"/>
              <a:gd name="connsiteY4" fmla="*/ 2944 h 10000"/>
              <a:gd name="connsiteX5" fmla="*/ 10000 w 10000"/>
              <a:gd name="connsiteY5" fmla="*/ 354 h 10000"/>
              <a:gd name="connsiteX6" fmla="*/ 10000 w 10000"/>
              <a:gd name="connsiteY6" fmla="*/ 8928 h 10000"/>
              <a:gd name="connsiteX7" fmla="*/ 7500 w 10000"/>
              <a:gd name="connsiteY7" fmla="*/ 7856 h 10000"/>
              <a:gd name="connsiteX8" fmla="*/ 4943 w 10000"/>
              <a:gd name="connsiteY8" fmla="*/ 7920 h 10000"/>
              <a:gd name="connsiteX9" fmla="*/ 2500 w 10000"/>
              <a:gd name="connsiteY9" fmla="*/ 10000 h 10000"/>
              <a:gd name="connsiteX10" fmla="*/ 0 w 10000"/>
              <a:gd name="connsiteY10" fmla="*/ 8928 h 10000"/>
              <a:gd name="connsiteX11" fmla="*/ 0 w 10000"/>
              <a:gd name="connsiteY11" fmla="*/ 354 h 10000"/>
              <a:gd name="connsiteX0" fmla="*/ 0 w 10000"/>
              <a:gd name="connsiteY0" fmla="*/ 354 h 9063"/>
              <a:gd name="connsiteX1" fmla="*/ 2500 w 10000"/>
              <a:gd name="connsiteY1" fmla="*/ 1426 h 9063"/>
              <a:gd name="connsiteX2" fmla="*/ 5287 w 10000"/>
              <a:gd name="connsiteY2" fmla="*/ 3882 h 9063"/>
              <a:gd name="connsiteX3" fmla="*/ 6925 w 10000"/>
              <a:gd name="connsiteY3" fmla="*/ 3415 h 9063"/>
              <a:gd name="connsiteX4" fmla="*/ 7720 w 10000"/>
              <a:gd name="connsiteY4" fmla="*/ 2944 h 9063"/>
              <a:gd name="connsiteX5" fmla="*/ 10000 w 10000"/>
              <a:gd name="connsiteY5" fmla="*/ 354 h 9063"/>
              <a:gd name="connsiteX6" fmla="*/ 10000 w 10000"/>
              <a:gd name="connsiteY6" fmla="*/ 8928 h 9063"/>
              <a:gd name="connsiteX7" fmla="*/ 7500 w 10000"/>
              <a:gd name="connsiteY7" fmla="*/ 7856 h 9063"/>
              <a:gd name="connsiteX8" fmla="*/ 4943 w 10000"/>
              <a:gd name="connsiteY8" fmla="*/ 7920 h 9063"/>
              <a:gd name="connsiteX9" fmla="*/ 2481 w 10000"/>
              <a:gd name="connsiteY9" fmla="*/ 7984 h 9063"/>
              <a:gd name="connsiteX10" fmla="*/ 0 w 10000"/>
              <a:gd name="connsiteY10" fmla="*/ 8928 h 9063"/>
              <a:gd name="connsiteX11" fmla="*/ 0 w 10000"/>
              <a:gd name="connsiteY11" fmla="*/ 354 h 9063"/>
              <a:gd name="connsiteX0" fmla="*/ 0 w 10000"/>
              <a:gd name="connsiteY0" fmla="*/ 391 h 9851"/>
              <a:gd name="connsiteX1" fmla="*/ 2500 w 10000"/>
              <a:gd name="connsiteY1" fmla="*/ 1573 h 9851"/>
              <a:gd name="connsiteX2" fmla="*/ 5287 w 10000"/>
              <a:gd name="connsiteY2" fmla="*/ 4283 h 9851"/>
              <a:gd name="connsiteX3" fmla="*/ 6925 w 10000"/>
              <a:gd name="connsiteY3" fmla="*/ 3768 h 9851"/>
              <a:gd name="connsiteX4" fmla="*/ 7720 w 10000"/>
              <a:gd name="connsiteY4" fmla="*/ 3248 h 9851"/>
              <a:gd name="connsiteX5" fmla="*/ 10000 w 10000"/>
              <a:gd name="connsiteY5" fmla="*/ 391 h 9851"/>
              <a:gd name="connsiteX6" fmla="*/ 10000 w 10000"/>
              <a:gd name="connsiteY6" fmla="*/ 9851 h 9851"/>
              <a:gd name="connsiteX7" fmla="*/ 7500 w 10000"/>
              <a:gd name="connsiteY7" fmla="*/ 8668 h 9851"/>
              <a:gd name="connsiteX8" fmla="*/ 4943 w 10000"/>
              <a:gd name="connsiteY8" fmla="*/ 8739 h 9851"/>
              <a:gd name="connsiteX9" fmla="*/ 2481 w 10000"/>
              <a:gd name="connsiteY9" fmla="*/ 8809 h 9851"/>
              <a:gd name="connsiteX10" fmla="*/ 0 w 10000"/>
              <a:gd name="connsiteY10" fmla="*/ 8628 h 9851"/>
              <a:gd name="connsiteX11" fmla="*/ 0 w 10000"/>
              <a:gd name="connsiteY11" fmla="*/ 391 h 9851"/>
              <a:gd name="connsiteX0" fmla="*/ 0 w 10000"/>
              <a:gd name="connsiteY0" fmla="*/ 397 h 10000"/>
              <a:gd name="connsiteX1" fmla="*/ 2500 w 10000"/>
              <a:gd name="connsiteY1" fmla="*/ 1597 h 10000"/>
              <a:gd name="connsiteX2" fmla="*/ 5325 w 10000"/>
              <a:gd name="connsiteY2" fmla="*/ 58 h 10000"/>
              <a:gd name="connsiteX3" fmla="*/ 6925 w 10000"/>
              <a:gd name="connsiteY3" fmla="*/ 3825 h 10000"/>
              <a:gd name="connsiteX4" fmla="*/ 7720 w 10000"/>
              <a:gd name="connsiteY4" fmla="*/ 3297 h 10000"/>
              <a:gd name="connsiteX5" fmla="*/ 10000 w 10000"/>
              <a:gd name="connsiteY5" fmla="*/ 397 h 10000"/>
              <a:gd name="connsiteX6" fmla="*/ 10000 w 10000"/>
              <a:gd name="connsiteY6" fmla="*/ 10000 h 10000"/>
              <a:gd name="connsiteX7" fmla="*/ 7500 w 10000"/>
              <a:gd name="connsiteY7" fmla="*/ 8799 h 10000"/>
              <a:gd name="connsiteX8" fmla="*/ 4943 w 10000"/>
              <a:gd name="connsiteY8" fmla="*/ 8871 h 10000"/>
              <a:gd name="connsiteX9" fmla="*/ 2481 w 10000"/>
              <a:gd name="connsiteY9" fmla="*/ 8942 h 10000"/>
              <a:gd name="connsiteX10" fmla="*/ 0 w 10000"/>
              <a:gd name="connsiteY10" fmla="*/ 8759 h 10000"/>
              <a:gd name="connsiteX11" fmla="*/ 0 w 10000"/>
              <a:gd name="connsiteY11" fmla="*/ 397 h 10000"/>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20 w 10000"/>
              <a:gd name="connsiteY4" fmla="*/ 5314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77 w 10000"/>
              <a:gd name="connsiteY4" fmla="*/ 5879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5237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2017">
                <a:moveTo>
                  <a:pt x="0" y="2414"/>
                </a:moveTo>
                <a:cubicBezTo>
                  <a:pt x="0" y="3076"/>
                  <a:pt x="1728" y="58"/>
                  <a:pt x="2615" y="1"/>
                </a:cubicBezTo>
                <a:cubicBezTo>
                  <a:pt x="3503" y="-55"/>
                  <a:pt x="4607" y="1101"/>
                  <a:pt x="5325" y="2075"/>
                </a:cubicBezTo>
                <a:cubicBezTo>
                  <a:pt x="6043" y="3049"/>
                  <a:pt x="6507" y="5133"/>
                  <a:pt x="6925" y="5842"/>
                </a:cubicBezTo>
                <a:cubicBezTo>
                  <a:pt x="7343" y="6551"/>
                  <a:pt x="7417" y="6131"/>
                  <a:pt x="7834" y="6331"/>
                </a:cubicBezTo>
                <a:cubicBezTo>
                  <a:pt x="8251" y="6532"/>
                  <a:pt x="9598" y="3441"/>
                  <a:pt x="10000" y="5237"/>
                </a:cubicBezTo>
                <a:lnTo>
                  <a:pt x="10000" y="12017"/>
                </a:lnTo>
                <a:cubicBezTo>
                  <a:pt x="10000" y="11355"/>
                  <a:pt x="8343" y="11005"/>
                  <a:pt x="7500" y="10816"/>
                </a:cubicBezTo>
                <a:cubicBezTo>
                  <a:pt x="6657" y="10628"/>
                  <a:pt x="5779" y="10865"/>
                  <a:pt x="4943" y="10888"/>
                </a:cubicBezTo>
                <a:cubicBezTo>
                  <a:pt x="4107" y="10912"/>
                  <a:pt x="3862" y="10959"/>
                  <a:pt x="2481" y="10959"/>
                </a:cubicBezTo>
                <a:cubicBezTo>
                  <a:pt x="1100" y="10959"/>
                  <a:pt x="0" y="11438"/>
                  <a:pt x="0" y="10776"/>
                </a:cubicBezTo>
                <a:lnTo>
                  <a:pt x="0" y="24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10503"/>
          <a:stretch/>
        </p:blipFill>
        <p:spPr bwMode="auto">
          <a:xfrm>
            <a:off x="-152400" y="228600"/>
            <a:ext cx="2743200" cy="2111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838200" y="2514600"/>
            <a:ext cx="7408333" cy="3916363"/>
          </a:xfrm>
        </p:spPr>
        <p:txBody>
          <a:bodyPr>
            <a:normAutofit fontScale="85000" lnSpcReduction="20000"/>
          </a:bodyPr>
          <a:lstStyle/>
          <a:p>
            <a:pPr algn="justLow" rtl="1">
              <a:lnSpc>
                <a:spcPct val="150000"/>
              </a:lnSpc>
            </a:pPr>
            <a:r>
              <a:rPr lang="fa-IR" dirty="0" smtClean="0">
                <a:cs typeface="B Zar" pitchFamily="2" charset="-78"/>
              </a:rPr>
              <a:t>پيش </a:t>
            </a:r>
            <a:r>
              <a:rPr lang="fa-IR" dirty="0">
                <a:cs typeface="B Zar" pitchFamily="2" charset="-78"/>
              </a:rPr>
              <a:t>از شرکت در آزمون آمادگي آنان از فيزيکي و رواني ارزيابي مي </a:t>
            </a:r>
            <a:r>
              <a:rPr lang="fa-IR" dirty="0" smtClean="0">
                <a:cs typeface="B Zar" pitchFamily="2" charset="-78"/>
              </a:rPr>
              <a:t>شود.</a:t>
            </a:r>
            <a:endParaRPr lang="fa-IR" dirty="0">
              <a:cs typeface="B Zar" pitchFamily="2" charset="-78"/>
            </a:endParaRPr>
          </a:p>
          <a:p>
            <a:pPr algn="justLow" rtl="1">
              <a:lnSpc>
                <a:spcPct val="150000"/>
              </a:lnSpc>
            </a:pPr>
            <a:r>
              <a:rPr lang="fa-IR" dirty="0" smtClean="0">
                <a:cs typeface="B Zar" pitchFamily="2" charset="-78"/>
              </a:rPr>
              <a:t>اطمينان </a:t>
            </a:r>
            <a:r>
              <a:rPr lang="fa-IR" dirty="0">
                <a:cs typeface="B Zar" pitchFamily="2" charset="-78"/>
              </a:rPr>
              <a:t>از آمادگي فرد ارزياب  براي ارزيابي مثل عدم مصرف داروها، سيگار، مواد معطر مثل صابون و سلامت کامل جسمي و رواني.</a:t>
            </a:r>
          </a:p>
          <a:p>
            <a:pPr algn="justLow" rtl="1">
              <a:lnSpc>
                <a:spcPct val="150000"/>
              </a:lnSpc>
            </a:pPr>
            <a:r>
              <a:rPr lang="fa-IR" dirty="0" smtClean="0">
                <a:cs typeface="B Zar" pitchFamily="2" charset="-78"/>
              </a:rPr>
              <a:t>انتخاب </a:t>
            </a:r>
            <a:r>
              <a:rPr lang="fa-IR" dirty="0">
                <a:cs typeface="B Zar" pitchFamily="2" charset="-78"/>
              </a:rPr>
              <a:t>زمان مناسب براي انجام آزمونها که بايد زماني باشد که ارزيابها بيش از حد گرسنه، خسته، خواب آلوده، داراي اشغتالات فکري و رواني ديگر نباشد.</a:t>
            </a:r>
          </a:p>
          <a:p>
            <a:pPr algn="justLow" rtl="1">
              <a:lnSpc>
                <a:spcPct val="150000"/>
              </a:lnSpc>
            </a:pPr>
            <a:r>
              <a:rPr lang="fa-IR" dirty="0" smtClean="0">
                <a:cs typeface="B Zar" pitchFamily="2" charset="-78"/>
              </a:rPr>
              <a:t>نمونه </a:t>
            </a:r>
            <a:r>
              <a:rPr lang="fa-IR" dirty="0">
                <a:cs typeface="B Zar" pitchFamily="2" charset="-78"/>
              </a:rPr>
              <a:t>هاي مورد ارزيابي بايد با روش استاندارد تهيه شده باشند به نحوي که نشانگر فرآورده اصلي يا جديد باشد.</a:t>
            </a:r>
          </a:p>
          <a:p>
            <a:pPr algn="justLow" rtl="1">
              <a:lnSpc>
                <a:spcPct val="150000"/>
              </a:lnSpc>
            </a:pPr>
            <a:r>
              <a:rPr lang="fa-IR" dirty="0" smtClean="0">
                <a:cs typeface="B Zar" pitchFamily="2" charset="-78"/>
              </a:rPr>
              <a:t>اندازه </a:t>
            </a:r>
            <a:r>
              <a:rPr lang="fa-IR" dirty="0">
                <a:cs typeface="B Zar" pitchFamily="2" charset="-78"/>
              </a:rPr>
              <a:t>نمونه بايد در حد طبيعي باشد نه زياد  بزرگ و نه کوچک، شکل آن عادي و براي همه نمونه ها يکسان باشد مانند قطعات  بيسکويت، نان و شکلات.</a:t>
            </a:r>
          </a:p>
          <a:p>
            <a:pPr algn="justLow" rtl="1">
              <a:lnSpc>
                <a:spcPct val="150000"/>
              </a:lnSpc>
            </a:pPr>
            <a:endParaRPr lang="en-US" dirty="0">
              <a:cs typeface="B Zar" pitchFamily="2" charset="-78"/>
            </a:endParaRPr>
          </a:p>
        </p:txBody>
      </p:sp>
      <p:sp>
        <p:nvSpPr>
          <p:cNvPr id="4" name="TextBox 3"/>
          <p:cNvSpPr txBox="1"/>
          <p:nvPr/>
        </p:nvSpPr>
        <p:spPr>
          <a:xfrm>
            <a:off x="914400" y="2133600"/>
            <a:ext cx="7467600" cy="5170646"/>
          </a:xfrm>
          <a:prstGeom prst="rect">
            <a:avLst/>
          </a:prstGeom>
          <a:noFill/>
        </p:spPr>
        <p:txBody>
          <a:bodyPr wrap="square" rtlCol="0">
            <a:spAutoFit/>
          </a:bodyPr>
          <a:lstStyle/>
          <a:p>
            <a:pPr marL="342900" lvl="0" indent="-342900" algn="justLow" rtl="1">
              <a:lnSpc>
                <a:spcPct val="150000"/>
              </a:lnSpc>
              <a:buFont typeface="Courier New" pitchFamily="49" charset="0"/>
              <a:buChar char="o"/>
            </a:pPr>
            <a:r>
              <a:rPr lang="ar-SA" sz="2000" dirty="0" smtClean="0">
                <a:cs typeface="B Zar" pitchFamily="2" charset="-78"/>
              </a:rPr>
              <a:t>براي </a:t>
            </a:r>
            <a:r>
              <a:rPr lang="ar-SA" sz="2000" dirty="0">
                <a:cs typeface="B Zar" pitchFamily="2" charset="-78"/>
              </a:rPr>
              <a:t>نمره دهي بايد زمان محدود، مناسب و معيني اختصاص داشته شود تا از تشکیک در پاسخ مورد نظر يا شتاب زدگي در آن جلوگيري شود.</a:t>
            </a:r>
            <a:endParaRPr lang="en-US" sz="2000" dirty="0">
              <a:cs typeface="B Zar" pitchFamily="2" charset="-78"/>
            </a:endParaRPr>
          </a:p>
          <a:p>
            <a:pPr marL="342900" lvl="0" indent="-342900" algn="justLow" rtl="1">
              <a:lnSpc>
                <a:spcPct val="150000"/>
              </a:lnSpc>
              <a:buFont typeface="Courier New" pitchFamily="49" charset="0"/>
              <a:buChar char="o"/>
            </a:pPr>
            <a:r>
              <a:rPr lang="ar-SA" sz="2000" dirty="0" smtClean="0">
                <a:cs typeface="B Zar" pitchFamily="2" charset="-78"/>
              </a:rPr>
              <a:t>در موادي که داراي طعم، بوی تند هستند</a:t>
            </a:r>
            <a:r>
              <a:rPr lang="fa-IR" sz="2000" dirty="0" smtClean="0">
                <a:cs typeface="B Zar" pitchFamily="2" charset="-78"/>
              </a:rPr>
              <a:t>،</a:t>
            </a:r>
            <a:r>
              <a:rPr lang="ar-SA" sz="2000" dirty="0" smtClean="0">
                <a:cs typeface="B Zar" pitchFamily="2" charset="-78"/>
              </a:rPr>
              <a:t> فاصله ارزيابيها بايد بيشتر شود.</a:t>
            </a:r>
            <a:endParaRPr lang="en-US" sz="2000" dirty="0" smtClean="0">
              <a:cs typeface="B Zar" pitchFamily="2" charset="-78"/>
            </a:endParaRPr>
          </a:p>
          <a:p>
            <a:pPr marL="342900" lvl="0" indent="-342900" algn="justLow" rtl="1">
              <a:lnSpc>
                <a:spcPct val="150000"/>
              </a:lnSpc>
              <a:buFont typeface="Courier New" pitchFamily="49" charset="0"/>
              <a:buChar char="o"/>
            </a:pPr>
            <a:r>
              <a:rPr lang="ar-SA" sz="2000" dirty="0" smtClean="0">
                <a:cs typeface="B Zar" pitchFamily="2" charset="-78"/>
              </a:rPr>
              <a:t>براي </a:t>
            </a:r>
            <a:r>
              <a:rPr lang="ar-SA" sz="2000" dirty="0">
                <a:cs typeface="B Zar" pitchFamily="2" charset="-78"/>
              </a:rPr>
              <a:t>ارزيابي هاي دقيق  بايد لوازم و تجهيزات پذيرايي و محل يکسان استفاده شود.</a:t>
            </a:r>
            <a:endParaRPr lang="en-US" sz="2000" dirty="0">
              <a:cs typeface="B Zar" pitchFamily="2" charset="-78"/>
            </a:endParaRPr>
          </a:p>
          <a:p>
            <a:pPr marL="342900" lvl="0" indent="-342900" algn="justLow" rtl="1">
              <a:lnSpc>
                <a:spcPct val="150000"/>
              </a:lnSpc>
              <a:buFont typeface="Courier New" pitchFamily="49" charset="0"/>
              <a:buChar char="o"/>
            </a:pPr>
            <a:r>
              <a:rPr lang="ar-SA" sz="2000" dirty="0">
                <a:cs typeface="B Zar" pitchFamily="2" charset="-78"/>
              </a:rPr>
              <a:t>براي جلوگيري از هر گونه خطا يا ابهام از دادن اطلاعات اضافي خودداري شود و مسئولين نبايد خارج از چهارچوب آموزشهاي استاندارد با ارزياب در تماس باشند. بعنوان مثال در کد گذاري نمونه ها استفاده از اعداد پشت سر هم يا حروف الفبا بصورت مرتب جلوگيري کرده بلکه استفاده از اعداد 2يا 3 رقمي بصورت تصادفي توسعه مي شود.</a:t>
            </a:r>
            <a:endParaRPr lang="en-US" sz="2000" dirty="0">
              <a:cs typeface="B Zar" pitchFamily="2" charset="-78"/>
            </a:endParaRPr>
          </a:p>
          <a:p>
            <a:pPr marL="342900" lvl="0" indent="-342900" algn="justLow" rtl="1">
              <a:lnSpc>
                <a:spcPct val="150000"/>
              </a:lnSpc>
              <a:buFont typeface="Courier New" pitchFamily="49" charset="0"/>
              <a:buChar char="o"/>
            </a:pPr>
            <a:r>
              <a:rPr lang="ar-SA" sz="2000" dirty="0">
                <a:cs typeface="B Zar" pitchFamily="2" charset="-78"/>
              </a:rPr>
              <a:t>برسي و کنترل کار ارزيابها</a:t>
            </a:r>
            <a:endParaRPr lang="en-US" sz="2000" dirty="0">
              <a:cs typeface="B Zar" pitchFamily="2" charset="-78"/>
            </a:endParaRPr>
          </a:p>
          <a:p>
            <a:pPr lvl="0" algn="justLow" rtl="1">
              <a:lnSpc>
                <a:spcPct val="150000"/>
              </a:lnSpc>
            </a:pPr>
            <a:endParaRPr lang="en-US" sz="2000" dirty="0">
              <a:cs typeface="B Zar" pitchFamily="2" charset="-78"/>
            </a:endParaRPr>
          </a:p>
          <a:p>
            <a:pPr marL="342900" indent="-342900" algn="justLow" rtl="1">
              <a:lnSpc>
                <a:spcPct val="150000"/>
              </a:lnSpc>
              <a:buFont typeface="Arial" pitchFamily="34" charset="0"/>
              <a:buChar char="•"/>
            </a:pPr>
            <a:endParaRPr lang="en-US" sz="2000" dirty="0">
              <a:cs typeface="B Zar" pitchFamily="2" charset="-78"/>
            </a:endParaRPr>
          </a:p>
        </p:txBody>
      </p:sp>
    </p:spTree>
    <p:extLst>
      <p:ext uri="{BB962C8B-B14F-4D97-AF65-F5344CB8AC3E}">
        <p14:creationId xmlns:p14="http://schemas.microsoft.com/office/powerpoint/2010/main" val="203842624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afterEffect">
                                  <p:stCondLst>
                                    <p:cond delay="0"/>
                                  </p:stCondLst>
                                  <p:childTnLst>
                                    <p:animClr clrSpc="rgb" dir="cw">
                                      <p:cBhvr override="childStyle">
                                        <p:cTn id="6" dur="500" fill="hold"/>
                                        <p:tgtEl>
                                          <p:spTgt spid="2">
                                            <p:txEl>
                                              <p:pRg st="0" end="0"/>
                                            </p:txEl>
                                          </p:spTgt>
                                        </p:tgtEl>
                                        <p:attrNameLst>
                                          <p:attrName>style.color</p:attrName>
                                        </p:attrNameLst>
                                      </p:cBhvr>
                                      <p:to>
                                        <a:schemeClr val="accent2"/>
                                      </p:to>
                                    </p:animClr>
                                    <p:animClr clrSpc="rgb" dir="cw">
                                      <p:cBhvr>
                                        <p:cTn id="7" dur="500" fill="hold"/>
                                        <p:tgtEl>
                                          <p:spTgt spid="2">
                                            <p:txEl>
                                              <p:pRg st="0" end="0"/>
                                            </p:txEl>
                                          </p:spTgt>
                                        </p:tgtEl>
                                        <p:attrNameLst>
                                          <p:attrName>fillcolor</p:attrName>
                                        </p:attrNameLst>
                                      </p:cBhvr>
                                      <p:to>
                                        <a:schemeClr val="accent2"/>
                                      </p:to>
                                    </p:animClr>
                                    <p:set>
                                      <p:cBhvr>
                                        <p:cTn id="8" dur="500" fill="hold"/>
                                        <p:tgtEl>
                                          <p:spTgt spid="2">
                                            <p:txEl>
                                              <p:pRg st="0" end="0"/>
                                            </p:txEl>
                                          </p:spTgt>
                                        </p:tgtEl>
                                        <p:attrNameLst>
                                          <p:attrName>fill.type</p:attrName>
                                        </p:attrNameLst>
                                      </p:cBhvr>
                                      <p:to>
                                        <p:strVal val="solid"/>
                                      </p:to>
                                    </p:set>
                                    <p:set>
                                      <p:cBhvr>
                                        <p:cTn id="9" dur="500" fill="hold"/>
                                        <p:tgtEl>
                                          <p:spTgt spid="2">
                                            <p:txEl>
                                              <p:pRg st="0" end="0"/>
                                            </p:txEl>
                                          </p:spTgt>
                                        </p:tgtEl>
                                        <p:attrNameLst>
                                          <p:attrName>fill.on</p:attrName>
                                        </p:attrNameLst>
                                      </p:cBhvr>
                                      <p:to>
                                        <p:strVal val="true"/>
                                      </p:to>
                                    </p:set>
                                  </p:childTnLst>
                                </p:cTn>
                              </p:par>
                            </p:childTnLst>
                          </p:cTn>
                        </p:par>
                        <p:par>
                          <p:cTn id="10" fill="hold">
                            <p:stCondLst>
                              <p:cond delay="500"/>
                            </p:stCondLst>
                            <p:childTnLst>
                              <p:par>
                                <p:cTn id="11" presetID="19" presetClass="emph" presetSubtype="0" fill="hold" nodeType="afterEffect">
                                  <p:stCondLst>
                                    <p:cond delay="3000"/>
                                  </p:stCondLst>
                                  <p:childTnLst>
                                    <p:animClr clrSpc="rgb" dir="cw">
                                      <p:cBhvr override="childStyle">
                                        <p:cTn id="12" dur="500" fill="hold"/>
                                        <p:tgtEl>
                                          <p:spTgt spid="2">
                                            <p:txEl>
                                              <p:pRg st="1" end="1"/>
                                            </p:txEl>
                                          </p:spTgt>
                                        </p:tgtEl>
                                        <p:attrNameLst>
                                          <p:attrName>style.color</p:attrName>
                                        </p:attrNameLst>
                                      </p:cBhvr>
                                      <p:to>
                                        <a:schemeClr val="accent2"/>
                                      </p:to>
                                    </p:animClr>
                                    <p:animClr clrSpc="rgb" dir="cw">
                                      <p:cBhvr>
                                        <p:cTn id="13" dur="500" fill="hold"/>
                                        <p:tgtEl>
                                          <p:spTgt spid="2">
                                            <p:txEl>
                                              <p:pRg st="1" end="1"/>
                                            </p:txEl>
                                          </p:spTgt>
                                        </p:tgtEl>
                                        <p:attrNameLst>
                                          <p:attrName>fillcolor</p:attrName>
                                        </p:attrNameLst>
                                      </p:cBhvr>
                                      <p:to>
                                        <a:schemeClr val="accent2"/>
                                      </p:to>
                                    </p:animClr>
                                    <p:set>
                                      <p:cBhvr>
                                        <p:cTn id="14" dur="500" fill="hold"/>
                                        <p:tgtEl>
                                          <p:spTgt spid="2">
                                            <p:txEl>
                                              <p:pRg st="1" end="1"/>
                                            </p:txEl>
                                          </p:spTgt>
                                        </p:tgtEl>
                                        <p:attrNameLst>
                                          <p:attrName>fill.type</p:attrName>
                                        </p:attrNameLst>
                                      </p:cBhvr>
                                      <p:to>
                                        <p:strVal val="solid"/>
                                      </p:to>
                                    </p:set>
                                    <p:set>
                                      <p:cBhvr>
                                        <p:cTn id="15" dur="500" fill="hold"/>
                                        <p:tgtEl>
                                          <p:spTgt spid="2">
                                            <p:txEl>
                                              <p:pRg st="1" end="1"/>
                                            </p:txEl>
                                          </p:spTgt>
                                        </p:tgtEl>
                                        <p:attrNameLst>
                                          <p:attrName>fill.on</p:attrName>
                                        </p:attrNameLst>
                                      </p:cBhvr>
                                      <p:to>
                                        <p:strVal val="true"/>
                                      </p:to>
                                    </p:set>
                                  </p:childTnLst>
                                </p:cTn>
                              </p:par>
                            </p:childTnLst>
                          </p:cTn>
                        </p:par>
                        <p:par>
                          <p:cTn id="16" fill="hold">
                            <p:stCondLst>
                              <p:cond delay="4000"/>
                            </p:stCondLst>
                            <p:childTnLst>
                              <p:par>
                                <p:cTn id="17" presetID="19" presetClass="emph" presetSubtype="0" fill="hold" nodeType="afterEffect">
                                  <p:stCondLst>
                                    <p:cond delay="3000"/>
                                  </p:stCondLst>
                                  <p:childTnLst>
                                    <p:animClr clrSpc="rgb" dir="cw">
                                      <p:cBhvr override="childStyle">
                                        <p:cTn id="18" dur="500" fill="hold"/>
                                        <p:tgtEl>
                                          <p:spTgt spid="2">
                                            <p:txEl>
                                              <p:pRg st="2" end="2"/>
                                            </p:txEl>
                                          </p:spTgt>
                                        </p:tgtEl>
                                        <p:attrNameLst>
                                          <p:attrName>style.color</p:attrName>
                                        </p:attrNameLst>
                                      </p:cBhvr>
                                      <p:to>
                                        <a:schemeClr val="accent2"/>
                                      </p:to>
                                    </p:animClr>
                                    <p:animClr clrSpc="rgb" dir="cw">
                                      <p:cBhvr>
                                        <p:cTn id="19" dur="500" fill="hold"/>
                                        <p:tgtEl>
                                          <p:spTgt spid="2">
                                            <p:txEl>
                                              <p:pRg st="2" end="2"/>
                                            </p:txEl>
                                          </p:spTgt>
                                        </p:tgtEl>
                                        <p:attrNameLst>
                                          <p:attrName>fillcolor</p:attrName>
                                        </p:attrNameLst>
                                      </p:cBhvr>
                                      <p:to>
                                        <a:schemeClr val="accent2"/>
                                      </p:to>
                                    </p:animClr>
                                    <p:set>
                                      <p:cBhvr>
                                        <p:cTn id="20" dur="500" fill="hold"/>
                                        <p:tgtEl>
                                          <p:spTgt spid="2">
                                            <p:txEl>
                                              <p:pRg st="2" end="2"/>
                                            </p:txEl>
                                          </p:spTgt>
                                        </p:tgtEl>
                                        <p:attrNameLst>
                                          <p:attrName>fill.type</p:attrName>
                                        </p:attrNameLst>
                                      </p:cBhvr>
                                      <p:to>
                                        <p:strVal val="solid"/>
                                      </p:to>
                                    </p:set>
                                    <p:set>
                                      <p:cBhvr>
                                        <p:cTn id="21" dur="500" fill="hold"/>
                                        <p:tgtEl>
                                          <p:spTgt spid="2">
                                            <p:txEl>
                                              <p:pRg st="2" end="2"/>
                                            </p:txEl>
                                          </p:spTgt>
                                        </p:tgtEl>
                                        <p:attrNameLst>
                                          <p:attrName>fill.on</p:attrName>
                                        </p:attrNameLst>
                                      </p:cBhvr>
                                      <p:to>
                                        <p:strVal val="true"/>
                                      </p:to>
                                    </p:set>
                                  </p:childTnLst>
                                </p:cTn>
                              </p:par>
                            </p:childTnLst>
                          </p:cTn>
                        </p:par>
                        <p:par>
                          <p:cTn id="22" fill="hold">
                            <p:stCondLst>
                              <p:cond delay="7500"/>
                            </p:stCondLst>
                            <p:childTnLst>
                              <p:par>
                                <p:cTn id="23" presetID="19" presetClass="emph" presetSubtype="0" fill="hold" nodeType="afterEffect">
                                  <p:stCondLst>
                                    <p:cond delay="3000"/>
                                  </p:stCondLst>
                                  <p:childTnLst>
                                    <p:animClr clrSpc="rgb" dir="cw">
                                      <p:cBhvr override="childStyle">
                                        <p:cTn id="24" dur="500" fill="hold"/>
                                        <p:tgtEl>
                                          <p:spTgt spid="2">
                                            <p:txEl>
                                              <p:pRg st="3" end="3"/>
                                            </p:txEl>
                                          </p:spTgt>
                                        </p:tgtEl>
                                        <p:attrNameLst>
                                          <p:attrName>style.color</p:attrName>
                                        </p:attrNameLst>
                                      </p:cBhvr>
                                      <p:to>
                                        <a:schemeClr val="accent2"/>
                                      </p:to>
                                    </p:animClr>
                                    <p:animClr clrSpc="rgb" dir="cw">
                                      <p:cBhvr>
                                        <p:cTn id="25" dur="500" fill="hold"/>
                                        <p:tgtEl>
                                          <p:spTgt spid="2">
                                            <p:txEl>
                                              <p:pRg st="3" end="3"/>
                                            </p:txEl>
                                          </p:spTgt>
                                        </p:tgtEl>
                                        <p:attrNameLst>
                                          <p:attrName>fillcolor</p:attrName>
                                        </p:attrNameLst>
                                      </p:cBhvr>
                                      <p:to>
                                        <a:schemeClr val="accent2"/>
                                      </p:to>
                                    </p:animClr>
                                    <p:set>
                                      <p:cBhvr>
                                        <p:cTn id="26" dur="500" fill="hold"/>
                                        <p:tgtEl>
                                          <p:spTgt spid="2">
                                            <p:txEl>
                                              <p:pRg st="3" end="3"/>
                                            </p:txEl>
                                          </p:spTgt>
                                        </p:tgtEl>
                                        <p:attrNameLst>
                                          <p:attrName>fill.type</p:attrName>
                                        </p:attrNameLst>
                                      </p:cBhvr>
                                      <p:to>
                                        <p:strVal val="solid"/>
                                      </p:to>
                                    </p:set>
                                    <p:set>
                                      <p:cBhvr>
                                        <p:cTn id="27" dur="500" fill="hold"/>
                                        <p:tgtEl>
                                          <p:spTgt spid="2">
                                            <p:txEl>
                                              <p:pRg st="3" end="3"/>
                                            </p:txEl>
                                          </p:spTgt>
                                        </p:tgtEl>
                                        <p:attrNameLst>
                                          <p:attrName>fill.on</p:attrName>
                                        </p:attrNameLst>
                                      </p:cBhvr>
                                      <p:to>
                                        <p:strVal val="true"/>
                                      </p:to>
                                    </p:set>
                                  </p:childTnLst>
                                </p:cTn>
                              </p:par>
                            </p:childTnLst>
                          </p:cTn>
                        </p:par>
                        <p:par>
                          <p:cTn id="28" fill="hold">
                            <p:stCondLst>
                              <p:cond delay="11000"/>
                            </p:stCondLst>
                            <p:childTnLst>
                              <p:par>
                                <p:cTn id="29" presetID="19" presetClass="emph" presetSubtype="0" fill="hold" nodeType="afterEffect">
                                  <p:stCondLst>
                                    <p:cond delay="3000"/>
                                  </p:stCondLst>
                                  <p:childTnLst>
                                    <p:animClr clrSpc="rgb" dir="cw">
                                      <p:cBhvr override="childStyle">
                                        <p:cTn id="30" dur="500" fill="hold"/>
                                        <p:tgtEl>
                                          <p:spTgt spid="2">
                                            <p:txEl>
                                              <p:pRg st="4" end="4"/>
                                            </p:txEl>
                                          </p:spTgt>
                                        </p:tgtEl>
                                        <p:attrNameLst>
                                          <p:attrName>style.color</p:attrName>
                                        </p:attrNameLst>
                                      </p:cBhvr>
                                      <p:to>
                                        <a:schemeClr val="accent2"/>
                                      </p:to>
                                    </p:animClr>
                                    <p:animClr clrSpc="rgb" dir="cw">
                                      <p:cBhvr>
                                        <p:cTn id="31" dur="500" fill="hold"/>
                                        <p:tgtEl>
                                          <p:spTgt spid="2">
                                            <p:txEl>
                                              <p:pRg st="4" end="4"/>
                                            </p:txEl>
                                          </p:spTgt>
                                        </p:tgtEl>
                                        <p:attrNameLst>
                                          <p:attrName>fillcolor</p:attrName>
                                        </p:attrNameLst>
                                      </p:cBhvr>
                                      <p:to>
                                        <a:schemeClr val="accent2"/>
                                      </p:to>
                                    </p:animClr>
                                    <p:set>
                                      <p:cBhvr>
                                        <p:cTn id="32" dur="500" fill="hold"/>
                                        <p:tgtEl>
                                          <p:spTgt spid="2">
                                            <p:txEl>
                                              <p:pRg st="4" end="4"/>
                                            </p:txEl>
                                          </p:spTgt>
                                        </p:tgtEl>
                                        <p:attrNameLst>
                                          <p:attrName>fill.type</p:attrName>
                                        </p:attrNameLst>
                                      </p:cBhvr>
                                      <p:to>
                                        <p:strVal val="solid"/>
                                      </p:to>
                                    </p:set>
                                    <p:set>
                                      <p:cBhvr>
                                        <p:cTn id="33" dur="500" fill="hold"/>
                                        <p:tgtEl>
                                          <p:spTgt spid="2">
                                            <p:txEl>
                                              <p:pRg st="4" end="4"/>
                                            </p:txEl>
                                          </p:spTgt>
                                        </p:tgtEl>
                                        <p:attrNameLst>
                                          <p:attrName>fill.on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
                                            <p:txEl>
                                              <p:pRg st="0" end="0"/>
                                            </p:txEl>
                                          </p:spTgt>
                                        </p:tgtEl>
                                      </p:cBhvr>
                                    </p:animEffect>
                                    <p:set>
                                      <p:cBhvr>
                                        <p:cTn id="38" dur="1" fill="hold">
                                          <p:stCondLst>
                                            <p:cond delay="499"/>
                                          </p:stCondLst>
                                        </p:cTn>
                                        <p:tgtEl>
                                          <p:spTgt spid="2">
                                            <p:txEl>
                                              <p:pRg st="0" end="0"/>
                                            </p:txEl>
                                          </p:spTgt>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
                                            <p:txEl>
                                              <p:pRg st="1" end="1"/>
                                            </p:txEl>
                                          </p:spTgt>
                                        </p:tgtEl>
                                      </p:cBhvr>
                                    </p:animEffect>
                                    <p:set>
                                      <p:cBhvr>
                                        <p:cTn id="41" dur="1" fill="hold">
                                          <p:stCondLst>
                                            <p:cond delay="499"/>
                                          </p:stCondLst>
                                        </p:cTn>
                                        <p:tgtEl>
                                          <p:spTgt spid="2">
                                            <p:txEl>
                                              <p:pRg st="1" end="1"/>
                                            </p:txEl>
                                          </p:spTgt>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
                                            <p:txEl>
                                              <p:pRg st="2" end="2"/>
                                            </p:txEl>
                                          </p:spTgt>
                                        </p:tgtEl>
                                      </p:cBhvr>
                                    </p:animEffect>
                                    <p:set>
                                      <p:cBhvr>
                                        <p:cTn id="44" dur="1" fill="hold">
                                          <p:stCondLst>
                                            <p:cond delay="499"/>
                                          </p:stCondLst>
                                        </p:cTn>
                                        <p:tgtEl>
                                          <p:spTgt spid="2">
                                            <p:txEl>
                                              <p:pRg st="2" end="2"/>
                                            </p:txEl>
                                          </p:spTgt>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2">
                                            <p:txEl>
                                              <p:pRg st="3" end="3"/>
                                            </p:txEl>
                                          </p:spTgt>
                                        </p:tgtEl>
                                      </p:cBhvr>
                                    </p:animEffect>
                                    <p:set>
                                      <p:cBhvr>
                                        <p:cTn id="47" dur="1" fill="hold">
                                          <p:stCondLst>
                                            <p:cond delay="499"/>
                                          </p:stCondLst>
                                        </p:cTn>
                                        <p:tgtEl>
                                          <p:spTgt spid="2">
                                            <p:txEl>
                                              <p:pRg st="3" end="3"/>
                                            </p:txEl>
                                          </p:spTgt>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2">
                                            <p:txEl>
                                              <p:pRg st="4" end="4"/>
                                            </p:txEl>
                                          </p:spTgt>
                                        </p:tgtEl>
                                      </p:cBhvr>
                                    </p:animEffect>
                                    <p:set>
                                      <p:cBhvr>
                                        <p:cTn id="50" dur="1" fill="hold">
                                          <p:stCondLst>
                                            <p:cond delay="499"/>
                                          </p:stCondLst>
                                        </p:cTn>
                                        <p:tgtEl>
                                          <p:spTgt spid="2">
                                            <p:txEl>
                                              <p:pRg st="4" end="4"/>
                                            </p:txEl>
                                          </p:spTgt>
                                        </p:tgtEl>
                                        <p:attrNameLst>
                                          <p:attrName>style.visibility</p:attrName>
                                        </p:attrNameLst>
                                      </p:cBhvr>
                                      <p:to>
                                        <p:strVal val="hidden"/>
                                      </p:to>
                                    </p:se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4">
                                            <p:txEl>
                                              <p:pRg st="0" end="0"/>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4">
                                            <p:txEl>
                                              <p:pRg st="2" end="2"/>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4">
                                            <p:txEl>
                                              <p:pRg st="1" end="1"/>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4">
                                            <p:txEl>
                                              <p:pRg st="3" end="3"/>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4">
                                            <p:txEl>
                                              <p:pRg st="4" end="4"/>
                                            </p:txEl>
                                          </p:spTgt>
                                        </p:tgtEl>
                                        <p:attrNameLst>
                                          <p:attrName>style.visibility</p:attrName>
                                        </p:attrNameLst>
                                      </p:cBhvr>
                                      <p:to>
                                        <p:strVal val="visible"/>
                                      </p:to>
                                    </p:set>
                                  </p:childTnLst>
                                </p:cTn>
                              </p:par>
                            </p:childTnLst>
                          </p:cTn>
                        </p:par>
                        <p:par>
                          <p:cTn id="62" fill="hold">
                            <p:stCondLst>
                              <p:cond delay="500"/>
                            </p:stCondLst>
                            <p:childTnLst>
                              <p:par>
                                <p:cTn id="63" presetID="3" presetClass="emph" presetSubtype="2" fill="hold" grpId="0" nodeType="afterEffect">
                                  <p:stCondLst>
                                    <p:cond delay="0"/>
                                  </p:stCondLst>
                                  <p:childTnLst>
                                    <p:animClr clrSpc="rgb" dir="cw">
                                      <p:cBhvr override="childStyle">
                                        <p:cTn id="64" dur="2000" fill="hold"/>
                                        <p:tgtEl>
                                          <p:spTgt spid="4">
                                            <p:txEl>
                                              <p:pRg st="0" end="0"/>
                                            </p:txEl>
                                          </p:spTgt>
                                        </p:tgtEl>
                                        <p:attrNameLst>
                                          <p:attrName>style.color</p:attrName>
                                        </p:attrNameLst>
                                      </p:cBhvr>
                                      <p:to>
                                        <a:schemeClr val="accent2"/>
                                      </p:to>
                                    </p:animClr>
                                  </p:childTnLst>
                                </p:cTn>
                              </p:par>
                            </p:childTnLst>
                          </p:cTn>
                        </p:par>
                        <p:par>
                          <p:cTn id="65" fill="hold">
                            <p:stCondLst>
                              <p:cond delay="2500"/>
                            </p:stCondLst>
                            <p:childTnLst>
                              <p:par>
                                <p:cTn id="66" presetID="3" presetClass="emph" presetSubtype="2" fill="hold" grpId="0" nodeType="afterEffect">
                                  <p:stCondLst>
                                    <p:cond delay="0"/>
                                  </p:stCondLst>
                                  <p:childTnLst>
                                    <p:animClr clrSpc="rgb" dir="cw">
                                      <p:cBhvr override="childStyle">
                                        <p:cTn id="67" dur="2000" fill="hold"/>
                                        <p:tgtEl>
                                          <p:spTgt spid="4">
                                            <p:txEl>
                                              <p:pRg st="1" end="1"/>
                                            </p:txEl>
                                          </p:spTgt>
                                        </p:tgtEl>
                                        <p:attrNameLst>
                                          <p:attrName>style.color</p:attrName>
                                        </p:attrNameLst>
                                      </p:cBhvr>
                                      <p:to>
                                        <a:schemeClr val="accent2"/>
                                      </p:to>
                                    </p:animClr>
                                  </p:childTnLst>
                                </p:cTn>
                              </p:par>
                            </p:childTnLst>
                          </p:cTn>
                        </p:par>
                        <p:par>
                          <p:cTn id="68" fill="hold">
                            <p:stCondLst>
                              <p:cond delay="4500"/>
                            </p:stCondLst>
                            <p:childTnLst>
                              <p:par>
                                <p:cTn id="69" presetID="3" presetClass="emph" presetSubtype="2" fill="hold" grpId="0" nodeType="afterEffect">
                                  <p:stCondLst>
                                    <p:cond delay="0"/>
                                  </p:stCondLst>
                                  <p:childTnLst>
                                    <p:animClr clrSpc="rgb" dir="cw">
                                      <p:cBhvr override="childStyle">
                                        <p:cTn id="70" dur="2000" fill="hold"/>
                                        <p:tgtEl>
                                          <p:spTgt spid="4">
                                            <p:txEl>
                                              <p:pRg st="2" end="2"/>
                                            </p:txEl>
                                          </p:spTgt>
                                        </p:tgtEl>
                                        <p:attrNameLst>
                                          <p:attrName>style.color</p:attrName>
                                        </p:attrNameLst>
                                      </p:cBhvr>
                                      <p:to>
                                        <a:schemeClr val="accent2"/>
                                      </p:to>
                                    </p:animClr>
                                  </p:childTnLst>
                                </p:cTn>
                              </p:par>
                            </p:childTnLst>
                          </p:cTn>
                        </p:par>
                        <p:par>
                          <p:cTn id="71" fill="hold">
                            <p:stCondLst>
                              <p:cond delay="6500"/>
                            </p:stCondLst>
                            <p:childTnLst>
                              <p:par>
                                <p:cTn id="72" presetID="3" presetClass="emph" presetSubtype="2" fill="hold" grpId="0" nodeType="afterEffect">
                                  <p:stCondLst>
                                    <p:cond delay="0"/>
                                  </p:stCondLst>
                                  <p:childTnLst>
                                    <p:animClr clrSpc="rgb" dir="cw">
                                      <p:cBhvr override="childStyle">
                                        <p:cTn id="73" dur="2000" fill="hold"/>
                                        <p:tgtEl>
                                          <p:spTgt spid="4">
                                            <p:txEl>
                                              <p:pRg st="3" end="3"/>
                                            </p:txEl>
                                          </p:spTgt>
                                        </p:tgtEl>
                                        <p:attrNameLst>
                                          <p:attrName>style.color</p:attrName>
                                        </p:attrNameLst>
                                      </p:cBhvr>
                                      <p:to>
                                        <a:schemeClr val="accent2"/>
                                      </p:to>
                                    </p:animClr>
                                  </p:childTnLst>
                                </p:cTn>
                              </p:par>
                            </p:childTnLst>
                          </p:cTn>
                        </p:par>
                        <p:par>
                          <p:cTn id="74" fill="hold">
                            <p:stCondLst>
                              <p:cond delay="8500"/>
                            </p:stCondLst>
                            <p:childTnLst>
                              <p:par>
                                <p:cTn id="75" presetID="3" presetClass="emph" presetSubtype="2" fill="hold" grpId="0" nodeType="afterEffect">
                                  <p:stCondLst>
                                    <p:cond delay="0"/>
                                  </p:stCondLst>
                                  <p:childTnLst>
                                    <p:animClr clrSpc="rgb" dir="cw">
                                      <p:cBhvr override="childStyle">
                                        <p:cTn id="76" dur="2000" fill="hold"/>
                                        <p:tgtEl>
                                          <p:spTgt spid="4">
                                            <p:txEl>
                                              <p:pRg st="4" end="4"/>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3"/>
          <p:cNvSpPr/>
          <p:nvPr/>
        </p:nvSpPr>
        <p:spPr>
          <a:xfrm>
            <a:off x="0" y="5348105"/>
            <a:ext cx="8229600" cy="1678061"/>
          </a:xfrm>
          <a:custGeom>
            <a:avLst/>
            <a:gdLst>
              <a:gd name="connsiteX0" fmla="*/ 0 w 10000"/>
              <a:gd name="connsiteY0" fmla="*/ 1000 h 10000"/>
              <a:gd name="connsiteX1" fmla="*/ 2500 w 10000"/>
              <a:gd name="connsiteY1" fmla="*/ 2000 h 10000"/>
              <a:gd name="connsiteX2" fmla="*/ 5000 w 10000"/>
              <a:gd name="connsiteY2" fmla="*/ 1000 h 10000"/>
              <a:gd name="connsiteX3" fmla="*/ 7500 w 10000"/>
              <a:gd name="connsiteY3" fmla="*/ 0 h 10000"/>
              <a:gd name="connsiteX4" fmla="*/ 10000 w 10000"/>
              <a:gd name="connsiteY4" fmla="*/ 1000 h 10000"/>
              <a:gd name="connsiteX5" fmla="*/ 10000 w 10000"/>
              <a:gd name="connsiteY5" fmla="*/ 9000 h 10000"/>
              <a:gd name="connsiteX6" fmla="*/ 7500 w 10000"/>
              <a:gd name="connsiteY6" fmla="*/ 8000 h 10000"/>
              <a:gd name="connsiteX7" fmla="*/ 5000 w 10000"/>
              <a:gd name="connsiteY7" fmla="*/ 9000 h 10000"/>
              <a:gd name="connsiteX8" fmla="*/ 2500 w 10000"/>
              <a:gd name="connsiteY8" fmla="*/ 10000 h 10000"/>
              <a:gd name="connsiteX9" fmla="*/ 0 w 10000"/>
              <a:gd name="connsiteY9" fmla="*/ 9000 h 10000"/>
              <a:gd name="connsiteX10" fmla="*/ 0 w 10000"/>
              <a:gd name="connsiteY10" fmla="*/ 1000 h 10000"/>
              <a:gd name="connsiteX0" fmla="*/ 0 w 10000"/>
              <a:gd name="connsiteY0" fmla="*/ 1159 h 10159"/>
              <a:gd name="connsiteX1" fmla="*/ 2500 w 10000"/>
              <a:gd name="connsiteY1" fmla="*/ 2159 h 10159"/>
              <a:gd name="connsiteX2" fmla="*/ 5287 w 10000"/>
              <a:gd name="connsiteY2" fmla="*/ 4451 h 10159"/>
              <a:gd name="connsiteX3" fmla="*/ 7500 w 10000"/>
              <a:gd name="connsiteY3" fmla="*/ 159 h 10159"/>
              <a:gd name="connsiteX4" fmla="*/ 10000 w 10000"/>
              <a:gd name="connsiteY4" fmla="*/ 1159 h 10159"/>
              <a:gd name="connsiteX5" fmla="*/ 10000 w 10000"/>
              <a:gd name="connsiteY5" fmla="*/ 9159 h 10159"/>
              <a:gd name="connsiteX6" fmla="*/ 7500 w 10000"/>
              <a:gd name="connsiteY6" fmla="*/ 8159 h 10159"/>
              <a:gd name="connsiteX7" fmla="*/ 5000 w 10000"/>
              <a:gd name="connsiteY7" fmla="*/ 9159 h 10159"/>
              <a:gd name="connsiteX8" fmla="*/ 2500 w 10000"/>
              <a:gd name="connsiteY8" fmla="*/ 10159 h 10159"/>
              <a:gd name="connsiteX9" fmla="*/ 0 w 10000"/>
              <a:gd name="connsiteY9" fmla="*/ 9159 h 10159"/>
              <a:gd name="connsiteX10" fmla="*/ 0 w 10000"/>
              <a:gd name="connsiteY10" fmla="*/ 1159 h 10159"/>
              <a:gd name="connsiteX0" fmla="*/ 0 w 10000"/>
              <a:gd name="connsiteY0" fmla="*/ 1005 h 10005"/>
              <a:gd name="connsiteX1" fmla="*/ 2500 w 10000"/>
              <a:gd name="connsiteY1" fmla="*/ 2005 h 10005"/>
              <a:gd name="connsiteX2" fmla="*/ 5287 w 10000"/>
              <a:gd name="connsiteY2" fmla="*/ 4297 h 10005"/>
              <a:gd name="connsiteX3" fmla="*/ 7500 w 10000"/>
              <a:gd name="connsiteY3" fmla="*/ 5 h 10005"/>
              <a:gd name="connsiteX4" fmla="*/ 7720 w 10000"/>
              <a:gd name="connsiteY4" fmla="*/ 3422 h 10005"/>
              <a:gd name="connsiteX5" fmla="*/ 10000 w 10000"/>
              <a:gd name="connsiteY5" fmla="*/ 1005 h 10005"/>
              <a:gd name="connsiteX6" fmla="*/ 10000 w 10000"/>
              <a:gd name="connsiteY6" fmla="*/ 9005 h 10005"/>
              <a:gd name="connsiteX7" fmla="*/ 7500 w 10000"/>
              <a:gd name="connsiteY7" fmla="*/ 8005 h 10005"/>
              <a:gd name="connsiteX8" fmla="*/ 5000 w 10000"/>
              <a:gd name="connsiteY8" fmla="*/ 9005 h 10005"/>
              <a:gd name="connsiteX9" fmla="*/ 2500 w 10000"/>
              <a:gd name="connsiteY9" fmla="*/ 10005 h 10005"/>
              <a:gd name="connsiteX10" fmla="*/ 0 w 10000"/>
              <a:gd name="connsiteY10" fmla="*/ 9005 h 10005"/>
              <a:gd name="connsiteX11" fmla="*/ 0 w 10000"/>
              <a:gd name="connsiteY11" fmla="*/ 1005 h 10005"/>
              <a:gd name="connsiteX0" fmla="*/ 0 w 10000"/>
              <a:gd name="connsiteY0" fmla="*/ 330 h 9330"/>
              <a:gd name="connsiteX1" fmla="*/ 2500 w 10000"/>
              <a:gd name="connsiteY1" fmla="*/ 1330 h 9330"/>
              <a:gd name="connsiteX2" fmla="*/ 5287 w 10000"/>
              <a:gd name="connsiteY2" fmla="*/ 3622 h 9330"/>
              <a:gd name="connsiteX3" fmla="*/ 6925 w 10000"/>
              <a:gd name="connsiteY3" fmla="*/ 3186 h 9330"/>
              <a:gd name="connsiteX4" fmla="*/ 7720 w 10000"/>
              <a:gd name="connsiteY4" fmla="*/ 2747 h 9330"/>
              <a:gd name="connsiteX5" fmla="*/ 10000 w 10000"/>
              <a:gd name="connsiteY5" fmla="*/ 330 h 9330"/>
              <a:gd name="connsiteX6" fmla="*/ 10000 w 10000"/>
              <a:gd name="connsiteY6" fmla="*/ 8330 h 9330"/>
              <a:gd name="connsiteX7" fmla="*/ 7500 w 10000"/>
              <a:gd name="connsiteY7" fmla="*/ 7330 h 9330"/>
              <a:gd name="connsiteX8" fmla="*/ 5000 w 10000"/>
              <a:gd name="connsiteY8" fmla="*/ 8330 h 9330"/>
              <a:gd name="connsiteX9" fmla="*/ 2500 w 10000"/>
              <a:gd name="connsiteY9" fmla="*/ 9330 h 9330"/>
              <a:gd name="connsiteX10" fmla="*/ 0 w 10000"/>
              <a:gd name="connsiteY10" fmla="*/ 8330 h 9330"/>
              <a:gd name="connsiteX11" fmla="*/ 0 w 10000"/>
              <a:gd name="connsiteY11" fmla="*/ 330 h 9330"/>
              <a:gd name="connsiteX0" fmla="*/ 0 w 10000"/>
              <a:gd name="connsiteY0" fmla="*/ 354 h 10000"/>
              <a:gd name="connsiteX1" fmla="*/ 2500 w 10000"/>
              <a:gd name="connsiteY1" fmla="*/ 1426 h 10000"/>
              <a:gd name="connsiteX2" fmla="*/ 5287 w 10000"/>
              <a:gd name="connsiteY2" fmla="*/ 3882 h 10000"/>
              <a:gd name="connsiteX3" fmla="*/ 6925 w 10000"/>
              <a:gd name="connsiteY3" fmla="*/ 3415 h 10000"/>
              <a:gd name="connsiteX4" fmla="*/ 7720 w 10000"/>
              <a:gd name="connsiteY4" fmla="*/ 2944 h 10000"/>
              <a:gd name="connsiteX5" fmla="*/ 10000 w 10000"/>
              <a:gd name="connsiteY5" fmla="*/ 354 h 10000"/>
              <a:gd name="connsiteX6" fmla="*/ 10000 w 10000"/>
              <a:gd name="connsiteY6" fmla="*/ 8928 h 10000"/>
              <a:gd name="connsiteX7" fmla="*/ 7500 w 10000"/>
              <a:gd name="connsiteY7" fmla="*/ 7856 h 10000"/>
              <a:gd name="connsiteX8" fmla="*/ 4943 w 10000"/>
              <a:gd name="connsiteY8" fmla="*/ 7920 h 10000"/>
              <a:gd name="connsiteX9" fmla="*/ 2500 w 10000"/>
              <a:gd name="connsiteY9" fmla="*/ 10000 h 10000"/>
              <a:gd name="connsiteX10" fmla="*/ 0 w 10000"/>
              <a:gd name="connsiteY10" fmla="*/ 8928 h 10000"/>
              <a:gd name="connsiteX11" fmla="*/ 0 w 10000"/>
              <a:gd name="connsiteY11" fmla="*/ 354 h 10000"/>
              <a:gd name="connsiteX0" fmla="*/ 0 w 10000"/>
              <a:gd name="connsiteY0" fmla="*/ 354 h 9063"/>
              <a:gd name="connsiteX1" fmla="*/ 2500 w 10000"/>
              <a:gd name="connsiteY1" fmla="*/ 1426 h 9063"/>
              <a:gd name="connsiteX2" fmla="*/ 5287 w 10000"/>
              <a:gd name="connsiteY2" fmla="*/ 3882 h 9063"/>
              <a:gd name="connsiteX3" fmla="*/ 6925 w 10000"/>
              <a:gd name="connsiteY3" fmla="*/ 3415 h 9063"/>
              <a:gd name="connsiteX4" fmla="*/ 7720 w 10000"/>
              <a:gd name="connsiteY4" fmla="*/ 2944 h 9063"/>
              <a:gd name="connsiteX5" fmla="*/ 10000 w 10000"/>
              <a:gd name="connsiteY5" fmla="*/ 354 h 9063"/>
              <a:gd name="connsiteX6" fmla="*/ 10000 w 10000"/>
              <a:gd name="connsiteY6" fmla="*/ 8928 h 9063"/>
              <a:gd name="connsiteX7" fmla="*/ 7500 w 10000"/>
              <a:gd name="connsiteY7" fmla="*/ 7856 h 9063"/>
              <a:gd name="connsiteX8" fmla="*/ 4943 w 10000"/>
              <a:gd name="connsiteY8" fmla="*/ 7920 h 9063"/>
              <a:gd name="connsiteX9" fmla="*/ 2481 w 10000"/>
              <a:gd name="connsiteY9" fmla="*/ 7984 h 9063"/>
              <a:gd name="connsiteX10" fmla="*/ 0 w 10000"/>
              <a:gd name="connsiteY10" fmla="*/ 8928 h 9063"/>
              <a:gd name="connsiteX11" fmla="*/ 0 w 10000"/>
              <a:gd name="connsiteY11" fmla="*/ 354 h 9063"/>
              <a:gd name="connsiteX0" fmla="*/ 0 w 10000"/>
              <a:gd name="connsiteY0" fmla="*/ 391 h 9851"/>
              <a:gd name="connsiteX1" fmla="*/ 2500 w 10000"/>
              <a:gd name="connsiteY1" fmla="*/ 1573 h 9851"/>
              <a:gd name="connsiteX2" fmla="*/ 5287 w 10000"/>
              <a:gd name="connsiteY2" fmla="*/ 4283 h 9851"/>
              <a:gd name="connsiteX3" fmla="*/ 6925 w 10000"/>
              <a:gd name="connsiteY3" fmla="*/ 3768 h 9851"/>
              <a:gd name="connsiteX4" fmla="*/ 7720 w 10000"/>
              <a:gd name="connsiteY4" fmla="*/ 3248 h 9851"/>
              <a:gd name="connsiteX5" fmla="*/ 10000 w 10000"/>
              <a:gd name="connsiteY5" fmla="*/ 391 h 9851"/>
              <a:gd name="connsiteX6" fmla="*/ 10000 w 10000"/>
              <a:gd name="connsiteY6" fmla="*/ 9851 h 9851"/>
              <a:gd name="connsiteX7" fmla="*/ 7500 w 10000"/>
              <a:gd name="connsiteY7" fmla="*/ 8668 h 9851"/>
              <a:gd name="connsiteX8" fmla="*/ 4943 w 10000"/>
              <a:gd name="connsiteY8" fmla="*/ 8739 h 9851"/>
              <a:gd name="connsiteX9" fmla="*/ 2481 w 10000"/>
              <a:gd name="connsiteY9" fmla="*/ 8809 h 9851"/>
              <a:gd name="connsiteX10" fmla="*/ 0 w 10000"/>
              <a:gd name="connsiteY10" fmla="*/ 8628 h 9851"/>
              <a:gd name="connsiteX11" fmla="*/ 0 w 10000"/>
              <a:gd name="connsiteY11" fmla="*/ 391 h 9851"/>
              <a:gd name="connsiteX0" fmla="*/ 0 w 10000"/>
              <a:gd name="connsiteY0" fmla="*/ 397 h 10000"/>
              <a:gd name="connsiteX1" fmla="*/ 2500 w 10000"/>
              <a:gd name="connsiteY1" fmla="*/ 1597 h 10000"/>
              <a:gd name="connsiteX2" fmla="*/ 5325 w 10000"/>
              <a:gd name="connsiteY2" fmla="*/ 58 h 10000"/>
              <a:gd name="connsiteX3" fmla="*/ 6925 w 10000"/>
              <a:gd name="connsiteY3" fmla="*/ 3825 h 10000"/>
              <a:gd name="connsiteX4" fmla="*/ 7720 w 10000"/>
              <a:gd name="connsiteY4" fmla="*/ 3297 h 10000"/>
              <a:gd name="connsiteX5" fmla="*/ 10000 w 10000"/>
              <a:gd name="connsiteY5" fmla="*/ 397 h 10000"/>
              <a:gd name="connsiteX6" fmla="*/ 10000 w 10000"/>
              <a:gd name="connsiteY6" fmla="*/ 10000 h 10000"/>
              <a:gd name="connsiteX7" fmla="*/ 7500 w 10000"/>
              <a:gd name="connsiteY7" fmla="*/ 8799 h 10000"/>
              <a:gd name="connsiteX8" fmla="*/ 4943 w 10000"/>
              <a:gd name="connsiteY8" fmla="*/ 8871 h 10000"/>
              <a:gd name="connsiteX9" fmla="*/ 2481 w 10000"/>
              <a:gd name="connsiteY9" fmla="*/ 8942 h 10000"/>
              <a:gd name="connsiteX10" fmla="*/ 0 w 10000"/>
              <a:gd name="connsiteY10" fmla="*/ 8759 h 10000"/>
              <a:gd name="connsiteX11" fmla="*/ 0 w 10000"/>
              <a:gd name="connsiteY11" fmla="*/ 397 h 10000"/>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20 w 10000"/>
              <a:gd name="connsiteY4" fmla="*/ 5314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777 w 10000"/>
              <a:gd name="connsiteY4" fmla="*/ 5879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2414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 name="connsiteX0" fmla="*/ 0 w 10000"/>
              <a:gd name="connsiteY0" fmla="*/ 2414 h 12017"/>
              <a:gd name="connsiteX1" fmla="*/ 2615 w 10000"/>
              <a:gd name="connsiteY1" fmla="*/ 1 h 12017"/>
              <a:gd name="connsiteX2" fmla="*/ 5325 w 10000"/>
              <a:gd name="connsiteY2" fmla="*/ 2075 h 12017"/>
              <a:gd name="connsiteX3" fmla="*/ 6925 w 10000"/>
              <a:gd name="connsiteY3" fmla="*/ 5842 h 12017"/>
              <a:gd name="connsiteX4" fmla="*/ 7834 w 10000"/>
              <a:gd name="connsiteY4" fmla="*/ 6331 h 12017"/>
              <a:gd name="connsiteX5" fmla="*/ 10000 w 10000"/>
              <a:gd name="connsiteY5" fmla="*/ 5237 h 12017"/>
              <a:gd name="connsiteX6" fmla="*/ 10000 w 10000"/>
              <a:gd name="connsiteY6" fmla="*/ 12017 h 12017"/>
              <a:gd name="connsiteX7" fmla="*/ 7500 w 10000"/>
              <a:gd name="connsiteY7" fmla="*/ 10816 h 12017"/>
              <a:gd name="connsiteX8" fmla="*/ 4943 w 10000"/>
              <a:gd name="connsiteY8" fmla="*/ 10888 h 12017"/>
              <a:gd name="connsiteX9" fmla="*/ 2481 w 10000"/>
              <a:gd name="connsiteY9" fmla="*/ 10959 h 12017"/>
              <a:gd name="connsiteX10" fmla="*/ 0 w 10000"/>
              <a:gd name="connsiteY10" fmla="*/ 10776 h 12017"/>
              <a:gd name="connsiteX11" fmla="*/ 0 w 10000"/>
              <a:gd name="connsiteY11" fmla="*/ 2414 h 12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2017">
                <a:moveTo>
                  <a:pt x="0" y="2414"/>
                </a:moveTo>
                <a:cubicBezTo>
                  <a:pt x="0" y="3076"/>
                  <a:pt x="1728" y="58"/>
                  <a:pt x="2615" y="1"/>
                </a:cubicBezTo>
                <a:cubicBezTo>
                  <a:pt x="3503" y="-55"/>
                  <a:pt x="4607" y="1101"/>
                  <a:pt x="5325" y="2075"/>
                </a:cubicBezTo>
                <a:cubicBezTo>
                  <a:pt x="6043" y="3049"/>
                  <a:pt x="6507" y="5133"/>
                  <a:pt x="6925" y="5842"/>
                </a:cubicBezTo>
                <a:cubicBezTo>
                  <a:pt x="7343" y="6551"/>
                  <a:pt x="7417" y="6131"/>
                  <a:pt x="7834" y="6331"/>
                </a:cubicBezTo>
                <a:cubicBezTo>
                  <a:pt x="8251" y="6532"/>
                  <a:pt x="9598" y="3441"/>
                  <a:pt x="10000" y="5237"/>
                </a:cubicBezTo>
                <a:lnTo>
                  <a:pt x="10000" y="12017"/>
                </a:lnTo>
                <a:cubicBezTo>
                  <a:pt x="10000" y="11355"/>
                  <a:pt x="8343" y="11005"/>
                  <a:pt x="7500" y="10816"/>
                </a:cubicBezTo>
                <a:cubicBezTo>
                  <a:pt x="6657" y="10628"/>
                  <a:pt x="5779" y="10865"/>
                  <a:pt x="4943" y="10888"/>
                </a:cubicBezTo>
                <a:cubicBezTo>
                  <a:pt x="4107" y="10912"/>
                  <a:pt x="3862" y="10959"/>
                  <a:pt x="2481" y="10959"/>
                </a:cubicBezTo>
                <a:cubicBezTo>
                  <a:pt x="1100" y="10959"/>
                  <a:pt x="0" y="11438"/>
                  <a:pt x="0" y="10776"/>
                </a:cubicBezTo>
                <a:lnTo>
                  <a:pt x="0" y="241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9971" r="34787"/>
          <a:stretch/>
        </p:blipFill>
        <p:spPr bwMode="auto">
          <a:xfrm>
            <a:off x="-199718" y="4495800"/>
            <a:ext cx="2875935" cy="264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4294967295"/>
          </p:nvPr>
        </p:nvSpPr>
        <p:spPr>
          <a:xfrm>
            <a:off x="1371600" y="1676400"/>
            <a:ext cx="7408862" cy="4343400"/>
          </a:xfrm>
        </p:spPr>
        <p:txBody>
          <a:bodyPr>
            <a:noAutofit/>
          </a:bodyPr>
          <a:lstStyle/>
          <a:p>
            <a:pPr lvl="0" algn="justLow" rtl="1">
              <a:lnSpc>
                <a:spcPct val="170000"/>
              </a:lnSpc>
            </a:pPr>
            <a:r>
              <a:rPr lang="ar-SA" sz="1800" dirty="0">
                <a:solidFill>
                  <a:schemeClr val="tx1"/>
                </a:solidFill>
                <a:cs typeface="B Zar" pitchFamily="2" charset="-78"/>
              </a:rPr>
              <a:t>مجهز به سيستم تهويه موثر باشد تا بوهاي مزاحم از محيط آزمون خارج شود. </a:t>
            </a:r>
            <a:endParaRPr lang="en-US" sz="1800" dirty="0">
              <a:solidFill>
                <a:schemeClr val="tx1"/>
              </a:solidFill>
              <a:cs typeface="B Zar" pitchFamily="2" charset="-78"/>
            </a:endParaRPr>
          </a:p>
          <a:p>
            <a:pPr lvl="0" algn="justLow" rtl="1">
              <a:lnSpc>
                <a:spcPct val="170000"/>
              </a:lnSpc>
            </a:pPr>
            <a:r>
              <a:rPr lang="ar-SA" sz="1800" dirty="0">
                <a:solidFill>
                  <a:schemeClr val="tx1"/>
                </a:solidFill>
                <a:cs typeface="B Zar" pitchFamily="2" charset="-78"/>
              </a:rPr>
              <a:t>مجهز به سيستم گرمايش و سرمايش موثر باشد و ارزياب در آنجا احساس آرامش کند. </a:t>
            </a:r>
            <a:endParaRPr lang="en-US" sz="1800" dirty="0">
              <a:solidFill>
                <a:schemeClr val="tx1"/>
              </a:solidFill>
              <a:cs typeface="B Zar" pitchFamily="2" charset="-78"/>
            </a:endParaRPr>
          </a:p>
          <a:p>
            <a:pPr lvl="0" algn="justLow" rtl="1">
              <a:lnSpc>
                <a:spcPct val="170000"/>
              </a:lnSpc>
            </a:pPr>
            <a:r>
              <a:rPr lang="ar-SA" sz="1800" dirty="0">
                <a:solidFill>
                  <a:schemeClr val="tx1"/>
                </a:solidFill>
                <a:cs typeface="B Zar" pitchFamily="2" charset="-78"/>
              </a:rPr>
              <a:t>مجهز به ميزان نور استاندارد از نظر منبع، شدت و ضعف داشته باشد. </a:t>
            </a:r>
            <a:endParaRPr lang="en-US" sz="1800" dirty="0">
              <a:solidFill>
                <a:schemeClr val="tx1"/>
              </a:solidFill>
              <a:cs typeface="B Zar" pitchFamily="2" charset="-78"/>
            </a:endParaRPr>
          </a:p>
          <a:p>
            <a:pPr lvl="0" algn="justLow" rtl="1">
              <a:lnSpc>
                <a:spcPct val="170000"/>
              </a:lnSpc>
            </a:pPr>
            <a:r>
              <a:rPr lang="ar-SA" sz="1800" dirty="0" smtClean="0">
                <a:solidFill>
                  <a:schemeClr val="tx1"/>
                </a:solidFill>
                <a:cs typeface="B Zar" pitchFamily="2" charset="-78"/>
              </a:rPr>
              <a:t>دور </a:t>
            </a:r>
            <a:r>
              <a:rPr lang="ar-SA" sz="1800" dirty="0">
                <a:solidFill>
                  <a:schemeClr val="tx1"/>
                </a:solidFill>
                <a:cs typeface="B Zar" pitchFamily="2" charset="-78"/>
              </a:rPr>
              <a:t>از سر و صدا و جريان هاي نامنظم هوا و بوهاي مزاحم باشد. </a:t>
            </a:r>
            <a:r>
              <a:rPr lang="ar-SA" sz="1800" dirty="0" smtClean="0">
                <a:solidFill>
                  <a:schemeClr val="tx1"/>
                </a:solidFill>
                <a:cs typeface="B Zar" pitchFamily="2" charset="-78"/>
              </a:rPr>
              <a:t>. </a:t>
            </a:r>
            <a:endParaRPr lang="en-US" sz="1800" dirty="0">
              <a:solidFill>
                <a:schemeClr val="tx1"/>
              </a:solidFill>
              <a:cs typeface="B Zar" pitchFamily="2" charset="-78"/>
            </a:endParaRPr>
          </a:p>
          <a:p>
            <a:pPr lvl="0" algn="justLow" rtl="1">
              <a:lnSpc>
                <a:spcPct val="170000"/>
              </a:lnSpc>
            </a:pPr>
            <a:r>
              <a:rPr lang="ar-SA" sz="1800" dirty="0">
                <a:solidFill>
                  <a:schemeClr val="tx1"/>
                </a:solidFill>
                <a:cs typeface="B Zar" pitchFamily="2" charset="-78"/>
              </a:rPr>
              <a:t>مجهز به وسايل براي گرم و سرد نگه داشتن نمونه هاي مواد غذايي مورد ارزيابي. </a:t>
            </a:r>
            <a:endParaRPr lang="en-US" sz="1800" dirty="0">
              <a:solidFill>
                <a:schemeClr val="tx1"/>
              </a:solidFill>
              <a:cs typeface="B Zar" pitchFamily="2" charset="-78"/>
            </a:endParaRPr>
          </a:p>
          <a:p>
            <a:pPr lvl="0" algn="justLow" rtl="1">
              <a:lnSpc>
                <a:spcPct val="170000"/>
              </a:lnSpc>
            </a:pPr>
            <a:r>
              <a:rPr lang="ar-SA" sz="1800" dirty="0">
                <a:solidFill>
                  <a:schemeClr val="tx1"/>
                </a:solidFill>
                <a:cs typeface="B Zar" pitchFamily="2" charset="-78"/>
              </a:rPr>
              <a:t>مجهز به سنسور رطوبت نسبي هوا باشد تا بتوان در موارد لزوم رطوبت نسبي هوا را افزايش يا کاهش داد. </a:t>
            </a:r>
            <a:endParaRPr lang="en-US" sz="1800" dirty="0">
              <a:solidFill>
                <a:schemeClr val="tx1"/>
              </a:solidFill>
              <a:cs typeface="B Zar" pitchFamily="2" charset="-78"/>
            </a:endParaRPr>
          </a:p>
          <a:p>
            <a:pPr lvl="0" algn="justLow" rtl="1">
              <a:lnSpc>
                <a:spcPct val="170000"/>
              </a:lnSpc>
            </a:pPr>
            <a:r>
              <a:rPr lang="ar-SA" sz="1800" dirty="0">
                <a:solidFill>
                  <a:schemeClr val="tx1"/>
                </a:solidFill>
                <a:cs typeface="B Zar" pitchFamily="2" charset="-78"/>
              </a:rPr>
              <a:t>وسايل توزيع يا ترازو براي اندازه گيري دقيق. </a:t>
            </a:r>
            <a:endParaRPr lang="en-US" sz="1800" dirty="0">
              <a:solidFill>
                <a:schemeClr val="tx1"/>
              </a:solidFill>
              <a:cs typeface="B Zar" pitchFamily="2" charset="-78"/>
            </a:endParaRPr>
          </a:p>
          <a:p>
            <a:pPr lvl="0" algn="justLow" rtl="1">
              <a:lnSpc>
                <a:spcPct val="170000"/>
              </a:lnSpc>
            </a:pPr>
            <a:r>
              <a:rPr lang="ar-SA" sz="1800" dirty="0">
                <a:solidFill>
                  <a:schemeClr val="tx1"/>
                </a:solidFill>
                <a:cs typeface="B Zar" pitchFamily="2" charset="-78"/>
              </a:rPr>
              <a:t>در اين مکان نبايد از وسايل بودار و یا جاذب بو مثل چوب ، پلاستيک ، موکت،رنگ و ... استفاده شود. </a:t>
            </a:r>
            <a:endParaRPr lang="en-US" sz="1800" dirty="0">
              <a:solidFill>
                <a:schemeClr val="tx1"/>
              </a:solidFill>
              <a:cs typeface="B Zar" pitchFamily="2" charset="-78"/>
            </a:endParaRPr>
          </a:p>
          <a:p>
            <a:pPr lvl="0" algn="justLow" rtl="1">
              <a:lnSpc>
                <a:spcPct val="170000"/>
              </a:lnSpc>
            </a:pPr>
            <a:r>
              <a:rPr lang="ar-SA" sz="1800" dirty="0">
                <a:solidFill>
                  <a:schemeClr val="tx1"/>
                </a:solidFill>
                <a:cs typeface="B Zar" pitchFamily="2" charset="-78"/>
              </a:rPr>
              <a:t>براي ارزيابي هاي مشابه  از امکانات يکسان مثل ظروف يکبار مصرف استفاده شود.</a:t>
            </a:r>
            <a:endParaRPr lang="en-US" sz="1800" dirty="0">
              <a:solidFill>
                <a:schemeClr val="tx1"/>
              </a:solidFill>
              <a:cs typeface="B Zar" pitchFamily="2" charset="-78"/>
            </a:endParaRPr>
          </a:p>
          <a:p>
            <a:pPr algn="justLow" rtl="1">
              <a:lnSpc>
                <a:spcPct val="170000"/>
              </a:lnSpc>
            </a:pPr>
            <a:endParaRPr lang="en-US" sz="1800" dirty="0">
              <a:solidFill>
                <a:schemeClr val="tx1"/>
              </a:solidFill>
              <a:cs typeface="B Zar" pitchFamily="2" charset="-78"/>
            </a:endParaRPr>
          </a:p>
        </p:txBody>
      </p:sp>
      <p:sp>
        <p:nvSpPr>
          <p:cNvPr id="3" name="Title 2"/>
          <p:cNvSpPr>
            <a:spLocks noGrp="1"/>
          </p:cNvSpPr>
          <p:nvPr>
            <p:ph type="title" idx="4294967295"/>
          </p:nvPr>
        </p:nvSpPr>
        <p:spPr>
          <a:xfrm>
            <a:off x="685800" y="304800"/>
            <a:ext cx="8229600" cy="1252537"/>
          </a:xfrm>
        </p:spPr>
        <p:txBody>
          <a:bodyPr>
            <a:normAutofit/>
          </a:bodyPr>
          <a:lstStyle/>
          <a:p>
            <a:pPr algn="r"/>
            <a:r>
              <a:rPr lang="fa-IR" sz="2800" dirty="0">
                <a:cs typeface="B Titr" pitchFamily="2" charset="-78"/>
              </a:rPr>
              <a:t>شرايط لازم براي مکان ارزيابي حسي</a:t>
            </a:r>
            <a:endParaRPr lang="en-US" sz="2800" dirty="0">
              <a:cs typeface="B Titr" pitchFamily="2" charset="-78"/>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17145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120331"/>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360</TotalTime>
  <Words>1964</Words>
  <Application>Microsoft Office PowerPoint</Application>
  <PresentationFormat>On-screen Show (4:3)</PresentationFormat>
  <Paragraphs>155</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Waveform</vt:lpstr>
      <vt:lpstr>Document</vt:lpstr>
      <vt:lpstr>کنترل کیفیت-آزمون های حسی</vt:lpstr>
      <vt:lpstr>مطالب این دوره شامل:</vt:lpstr>
      <vt:lpstr>نمونه برداری </vt:lpstr>
      <vt:lpstr>طرحهای نمونه برداری</vt:lpstr>
      <vt:lpstr>طرح نمونه برداری استاندار نظامی </vt:lpstr>
      <vt:lpstr>ارزیابی حسی</vt:lpstr>
      <vt:lpstr> تشکيل گروههاي ارزيابي حسي </vt:lpstr>
      <vt:lpstr> اقداماتی در جهت ارزیابی مطلوب </vt:lpstr>
      <vt:lpstr>شرايط لازم براي مکان ارزيابي حسي</vt:lpstr>
      <vt:lpstr>اهداف ارزیابی حسی</vt:lpstr>
      <vt:lpstr> آزمون انتخاب ارزياب</vt:lpstr>
      <vt:lpstr>PowerPoint Presentation</vt:lpstr>
      <vt:lpstr> آزمونهاي تشخیص تفاوت </vt:lpstr>
      <vt:lpstr>  (آزمون دو از سه) Duo-Trio</vt:lpstr>
      <vt:lpstr>PowerPoint Presentation</vt:lpstr>
      <vt:lpstr> آزمون سه تایی Triangle))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کنترل کیفیت-آزمون های حسی</dc:title>
  <dc:creator>kadivar</dc:creator>
  <cp:lastModifiedBy>MK</cp:lastModifiedBy>
  <cp:revision>30</cp:revision>
  <dcterms:created xsi:type="dcterms:W3CDTF">2006-08-16T00:00:00Z</dcterms:created>
  <dcterms:modified xsi:type="dcterms:W3CDTF">2017-05-21T09:24:03Z</dcterms:modified>
</cp:coreProperties>
</file>